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800" r:id="rId2"/>
    <p:sldMasterId id="2147483788" r:id="rId3"/>
    <p:sldMasterId id="2147483776" r:id="rId4"/>
    <p:sldMasterId id="2147483752" r:id="rId5"/>
    <p:sldMasterId id="2147483764" r:id="rId6"/>
  </p:sldMasterIdLst>
  <p:notesMasterIdLst>
    <p:notesMasterId r:id="rId29"/>
  </p:notesMasterIdLst>
  <p:sldIdLst>
    <p:sldId id="282" r:id="rId7"/>
    <p:sldId id="292"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Lst>
  <p:sldSz cx="9906000" cy="6858000" type="A4"/>
  <p:notesSz cx="7099300" cy="10234613"/>
  <p:defaultTextStyle>
    <a:defPPr>
      <a:defRPr lang="en-GB"/>
    </a:defPPr>
    <a:lvl1pPr algn="l" rtl="0" fontAlgn="base">
      <a:spcBef>
        <a:spcPct val="50000"/>
      </a:spcBef>
      <a:spcAft>
        <a:spcPct val="0"/>
      </a:spcAft>
      <a:defRPr sz="1000" kern="1200">
        <a:solidFill>
          <a:schemeClr val="tx1"/>
        </a:solidFill>
        <a:latin typeface="Verdana" pitchFamily="64" charset="0"/>
        <a:ea typeface="+mn-ea"/>
        <a:cs typeface="Arial" charset="0"/>
      </a:defRPr>
    </a:lvl1pPr>
    <a:lvl2pPr marL="457200" algn="l" rtl="0" fontAlgn="base">
      <a:spcBef>
        <a:spcPct val="50000"/>
      </a:spcBef>
      <a:spcAft>
        <a:spcPct val="0"/>
      </a:spcAft>
      <a:defRPr sz="1000" kern="1200">
        <a:solidFill>
          <a:schemeClr val="tx1"/>
        </a:solidFill>
        <a:latin typeface="Verdana" pitchFamily="64" charset="0"/>
        <a:ea typeface="+mn-ea"/>
        <a:cs typeface="Arial" charset="0"/>
      </a:defRPr>
    </a:lvl2pPr>
    <a:lvl3pPr marL="914400" algn="l" rtl="0" fontAlgn="base">
      <a:spcBef>
        <a:spcPct val="50000"/>
      </a:spcBef>
      <a:spcAft>
        <a:spcPct val="0"/>
      </a:spcAft>
      <a:defRPr sz="1000" kern="1200">
        <a:solidFill>
          <a:schemeClr val="tx1"/>
        </a:solidFill>
        <a:latin typeface="Verdana" pitchFamily="64" charset="0"/>
        <a:ea typeface="+mn-ea"/>
        <a:cs typeface="Arial" charset="0"/>
      </a:defRPr>
    </a:lvl3pPr>
    <a:lvl4pPr marL="1371600" algn="l" rtl="0" fontAlgn="base">
      <a:spcBef>
        <a:spcPct val="50000"/>
      </a:spcBef>
      <a:spcAft>
        <a:spcPct val="0"/>
      </a:spcAft>
      <a:defRPr sz="1000" kern="1200">
        <a:solidFill>
          <a:schemeClr val="tx1"/>
        </a:solidFill>
        <a:latin typeface="Verdana" pitchFamily="64" charset="0"/>
        <a:ea typeface="+mn-ea"/>
        <a:cs typeface="Arial" charset="0"/>
      </a:defRPr>
    </a:lvl4pPr>
    <a:lvl5pPr marL="1828800" algn="l" rtl="0" fontAlgn="base">
      <a:spcBef>
        <a:spcPct val="50000"/>
      </a:spcBef>
      <a:spcAft>
        <a:spcPct val="0"/>
      </a:spcAft>
      <a:defRPr sz="1000" kern="1200">
        <a:solidFill>
          <a:schemeClr val="tx1"/>
        </a:solidFill>
        <a:latin typeface="Verdana" pitchFamily="64" charset="0"/>
        <a:ea typeface="+mn-ea"/>
        <a:cs typeface="Arial" charset="0"/>
      </a:defRPr>
    </a:lvl5pPr>
    <a:lvl6pPr marL="2286000" algn="l" defTabSz="914400" rtl="0" eaLnBrk="1" latinLnBrk="0" hangingPunct="1">
      <a:defRPr sz="1000" kern="1200">
        <a:solidFill>
          <a:schemeClr val="tx1"/>
        </a:solidFill>
        <a:latin typeface="Verdana" pitchFamily="64" charset="0"/>
        <a:ea typeface="+mn-ea"/>
        <a:cs typeface="Arial" charset="0"/>
      </a:defRPr>
    </a:lvl6pPr>
    <a:lvl7pPr marL="2743200" algn="l" defTabSz="914400" rtl="0" eaLnBrk="1" latinLnBrk="0" hangingPunct="1">
      <a:defRPr sz="1000" kern="1200">
        <a:solidFill>
          <a:schemeClr val="tx1"/>
        </a:solidFill>
        <a:latin typeface="Verdana" pitchFamily="64" charset="0"/>
        <a:ea typeface="+mn-ea"/>
        <a:cs typeface="Arial" charset="0"/>
      </a:defRPr>
    </a:lvl7pPr>
    <a:lvl8pPr marL="3200400" algn="l" defTabSz="914400" rtl="0" eaLnBrk="1" latinLnBrk="0" hangingPunct="1">
      <a:defRPr sz="1000" kern="1200">
        <a:solidFill>
          <a:schemeClr val="tx1"/>
        </a:solidFill>
        <a:latin typeface="Verdana" pitchFamily="64" charset="0"/>
        <a:ea typeface="+mn-ea"/>
        <a:cs typeface="Arial" charset="0"/>
      </a:defRPr>
    </a:lvl8pPr>
    <a:lvl9pPr marL="3657600" algn="l" defTabSz="914400" rtl="0" eaLnBrk="1" latinLnBrk="0" hangingPunct="1">
      <a:defRPr sz="1000" kern="1200">
        <a:solidFill>
          <a:schemeClr val="tx1"/>
        </a:solidFill>
        <a:latin typeface="Verdana" pitchFamily="64" charset="0"/>
        <a:ea typeface="+mn-ea"/>
        <a:cs typeface="Arial" charset="0"/>
      </a:defRPr>
    </a:lvl9pPr>
  </p:defaultTextStyle>
  <p:extLst>
    <p:ext uri="{EFAFB233-063F-42B5-8137-9DF3F51BA10A}">
      <p15:sldGuideLst xmlns:p15="http://schemas.microsoft.com/office/powerpoint/2012/main">
        <p15:guide id="1" orient="horz" pos="3474">
          <p15:clr>
            <a:srgbClr val="A4A3A4"/>
          </p15:clr>
        </p15:guide>
        <p15:guide id="2" orient="horz" pos="4100">
          <p15:clr>
            <a:srgbClr val="A4A3A4"/>
          </p15:clr>
        </p15:guide>
        <p15:guide id="3" orient="horz" pos="4225">
          <p15:clr>
            <a:srgbClr val="A4A3A4"/>
          </p15:clr>
        </p15:guide>
        <p15:guide id="4" orient="horz" pos="3805">
          <p15:clr>
            <a:srgbClr val="A4A3A4"/>
          </p15:clr>
        </p15:guide>
        <p15:guide id="5" orient="horz" pos="1356">
          <p15:clr>
            <a:srgbClr val="A4A3A4"/>
          </p15:clr>
        </p15:guide>
        <p15:guide id="6" pos="264">
          <p15:clr>
            <a:srgbClr val="A4A3A4"/>
          </p15:clr>
        </p15:guide>
        <p15:guide id="7" pos="4247">
          <p15:clr>
            <a:srgbClr val="A4A3A4"/>
          </p15:clr>
        </p15:guide>
        <p15:guide id="8" pos="2897">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4395"/>
    <a:srgbClr val="008B60"/>
    <a:srgbClr val="4A56A0"/>
    <a:srgbClr val="5E69AA"/>
    <a:srgbClr val="727BB5"/>
    <a:srgbClr val="AFB4D5"/>
    <a:srgbClr val="9AA1CA"/>
    <a:srgbClr val="ED6B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21" autoAdjust="0"/>
    <p:restoredTop sz="94385" autoAdjust="0"/>
  </p:normalViewPr>
  <p:slideViewPr>
    <p:cSldViewPr>
      <p:cViewPr varScale="1">
        <p:scale>
          <a:sx n="96" d="100"/>
          <a:sy n="96" d="100"/>
        </p:scale>
        <p:origin x="78" y="282"/>
      </p:cViewPr>
      <p:guideLst>
        <p:guide orient="horz" pos="3474"/>
        <p:guide orient="horz" pos="4100"/>
        <p:guide orient="horz" pos="4225"/>
        <p:guide orient="horz" pos="3805"/>
        <p:guide orient="horz" pos="1356"/>
        <p:guide pos="264"/>
        <p:guide pos="4247"/>
        <p:guide pos="289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1" d="100"/>
          <a:sy n="71" d="100"/>
        </p:scale>
        <p:origin x="-2124" y="-114"/>
      </p:cViewPr>
      <p:guideLst>
        <p:guide orient="horz" pos="3223"/>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751" tIns="47376" rIns="94751" bIns="47376" numCol="1" anchor="t" anchorCtr="0" compatLnSpc="1">
            <a:prstTxWarp prst="textNoShape">
              <a:avLst/>
            </a:prstTxWarp>
          </a:bodyPr>
          <a:lstStyle>
            <a:lvl1pPr defTabSz="947738">
              <a:spcBef>
                <a:spcPct val="0"/>
              </a:spcBef>
              <a:defRPr sz="1200" smtClean="0">
                <a:latin typeface="Arial" charset="0"/>
              </a:defRPr>
            </a:lvl1pPr>
          </a:lstStyle>
          <a:p>
            <a:pPr>
              <a:defRPr/>
            </a:pPr>
            <a:endParaRPr lang="en-GB" dirty="0"/>
          </a:p>
        </p:txBody>
      </p:sp>
      <p:sp>
        <p:nvSpPr>
          <p:cNvPr id="6147" name="Rectangle 3"/>
          <p:cNvSpPr>
            <a:spLocks noGrp="1" noChangeArrowheads="1"/>
          </p:cNvSpPr>
          <p:nvPr>
            <p:ph type="dt" idx="1"/>
          </p:nvPr>
        </p:nvSpPr>
        <p:spPr bwMode="auto">
          <a:xfrm>
            <a:off x="4021138" y="0"/>
            <a:ext cx="3076575" cy="512763"/>
          </a:xfrm>
          <a:prstGeom prst="rect">
            <a:avLst/>
          </a:prstGeom>
          <a:noFill/>
          <a:ln w="9525">
            <a:noFill/>
            <a:miter lim="800000"/>
            <a:headEnd/>
            <a:tailEnd/>
          </a:ln>
          <a:effectLst/>
        </p:spPr>
        <p:txBody>
          <a:bodyPr vert="horz" wrap="square" lIns="94751" tIns="47376" rIns="94751" bIns="47376" numCol="1" anchor="t" anchorCtr="0" compatLnSpc="1">
            <a:prstTxWarp prst="textNoShape">
              <a:avLst/>
            </a:prstTxWarp>
          </a:bodyPr>
          <a:lstStyle>
            <a:lvl1pPr algn="r" defTabSz="947738">
              <a:spcBef>
                <a:spcPct val="0"/>
              </a:spcBef>
              <a:defRPr sz="1200" smtClean="0">
                <a:latin typeface="Arial" charset="0"/>
              </a:defRPr>
            </a:lvl1pPr>
          </a:lstStyle>
          <a:p>
            <a:pPr>
              <a:defRPr/>
            </a:pPr>
            <a:endParaRPr lang="en-GB" dirty="0"/>
          </a:p>
        </p:txBody>
      </p:sp>
      <p:sp>
        <p:nvSpPr>
          <p:cNvPr id="13316" name="Rectangle 4"/>
          <p:cNvSpPr>
            <a:spLocks noGrp="1" noRot="1" noChangeAspect="1" noChangeArrowheads="1" noTextEdit="1"/>
          </p:cNvSpPr>
          <p:nvPr>
            <p:ph type="sldImg" idx="2"/>
          </p:nvPr>
        </p:nvSpPr>
        <p:spPr bwMode="auto">
          <a:xfrm>
            <a:off x="776288" y="765175"/>
            <a:ext cx="5546725" cy="38401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709613" y="4862513"/>
            <a:ext cx="5680075" cy="4606925"/>
          </a:xfrm>
          <a:prstGeom prst="rect">
            <a:avLst/>
          </a:prstGeom>
          <a:noFill/>
          <a:ln w="9525">
            <a:noFill/>
            <a:miter lim="800000"/>
            <a:headEnd/>
            <a:tailEnd/>
          </a:ln>
          <a:effectLst/>
        </p:spPr>
        <p:txBody>
          <a:bodyPr vert="horz" wrap="square" lIns="94751" tIns="47376" rIns="94751" bIns="4737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4751" tIns="47376" rIns="94751" bIns="47376" numCol="1" anchor="b" anchorCtr="0" compatLnSpc="1">
            <a:prstTxWarp prst="textNoShape">
              <a:avLst/>
            </a:prstTxWarp>
          </a:bodyPr>
          <a:lstStyle>
            <a:lvl1pPr defTabSz="947738">
              <a:spcBef>
                <a:spcPct val="0"/>
              </a:spcBef>
              <a:defRPr sz="1200" smtClean="0">
                <a:latin typeface="Arial" charset="0"/>
              </a:defRPr>
            </a:lvl1pPr>
          </a:lstStyle>
          <a:p>
            <a:pPr>
              <a:defRPr/>
            </a:pPr>
            <a:endParaRPr lang="en-GB" dirty="0"/>
          </a:p>
        </p:txBody>
      </p:sp>
      <p:sp>
        <p:nvSpPr>
          <p:cNvPr id="6151" name="Rectangle 7"/>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4751" tIns="47376" rIns="94751" bIns="47376" numCol="1" anchor="b" anchorCtr="0" compatLnSpc="1">
            <a:prstTxWarp prst="textNoShape">
              <a:avLst/>
            </a:prstTxWarp>
          </a:bodyPr>
          <a:lstStyle>
            <a:lvl1pPr algn="r" defTabSz="947738">
              <a:spcBef>
                <a:spcPct val="0"/>
              </a:spcBef>
              <a:defRPr sz="1200" smtClean="0">
                <a:latin typeface="Arial" charset="0"/>
              </a:defRPr>
            </a:lvl1pPr>
          </a:lstStyle>
          <a:p>
            <a:pPr>
              <a:defRPr/>
            </a:pPr>
            <a:fld id="{4225F359-4326-460E-BF65-467622655FB8}" type="slidenum">
              <a:rPr lang="en-GB"/>
              <a:pPr>
                <a:defRPr/>
              </a:pPr>
              <a:t>‹#›</a:t>
            </a:fld>
            <a:endParaRPr lang="en-GB" dirty="0"/>
          </a:p>
        </p:txBody>
      </p:sp>
    </p:spTree>
    <p:extLst>
      <p:ext uri="{BB962C8B-B14F-4D97-AF65-F5344CB8AC3E}">
        <p14:creationId xmlns:p14="http://schemas.microsoft.com/office/powerpoint/2010/main" val="21510462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64" charset="0"/>
        <a:ea typeface="+mn-ea"/>
        <a:cs typeface="Arial" charset="0"/>
      </a:defRPr>
    </a:lvl1pPr>
    <a:lvl2pPr marL="457200" algn="l" rtl="0" eaLnBrk="0" fontAlgn="base" hangingPunct="0">
      <a:spcBef>
        <a:spcPct val="30000"/>
      </a:spcBef>
      <a:spcAft>
        <a:spcPct val="0"/>
      </a:spcAft>
      <a:defRPr sz="1200" kern="1200">
        <a:solidFill>
          <a:schemeClr val="tx1"/>
        </a:solidFill>
        <a:latin typeface="Verdana" pitchFamily="64" charset="0"/>
        <a:ea typeface="+mn-ea"/>
        <a:cs typeface="Arial" charset="0"/>
      </a:defRPr>
    </a:lvl2pPr>
    <a:lvl3pPr marL="914400" algn="l" rtl="0" eaLnBrk="0" fontAlgn="base" hangingPunct="0">
      <a:spcBef>
        <a:spcPct val="30000"/>
      </a:spcBef>
      <a:spcAft>
        <a:spcPct val="0"/>
      </a:spcAft>
      <a:defRPr sz="1200" kern="1200">
        <a:solidFill>
          <a:schemeClr val="tx1"/>
        </a:solidFill>
        <a:latin typeface="Verdana" pitchFamily="64"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Verdana" pitchFamily="64"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Verdana" pitchFamily="6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1600200"/>
            <a:ext cx="89154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95300" y="1600200"/>
            <a:ext cx="8915400" cy="4525963"/>
          </a:xfrm>
          <a:prstGeom prst="rect">
            <a:avLst/>
          </a:prstGeom>
        </p:spPr>
        <p:txBody>
          <a:bodyPr/>
          <a:lstStyle/>
          <a:p>
            <a:pPr lvl="0"/>
            <a:r>
              <a:rPr lang="en-US" dirty="0" smtClean="0"/>
              <a:t>Click to edit Master text 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4134AC-FD2D-4AC5-B06B-76D3B5E8B9D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2EAA8D-FF8F-4974-B962-CF0EDA5B2C0A}"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AA1C9-7C9D-4D7E-A818-78AB2D3FA8D4}"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AB61D2-E58A-4629-BAFE-892F3CA96598}" type="slidenum">
              <a:rPr lang="en-US" smtClean="0"/>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33C98C-D54F-469F-ADA6-8397E0FEEDC3}"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EF1873-AC62-4DB5-BDE0-44B47D1628FB}" type="slidenum">
              <a:rPr lang="en-US" smtClean="0"/>
              <a:pPr/>
              <a:t>‹#›</a:t>
            </a:fld>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B2761-B815-44C1-A00D-46DF93007F5A}"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BCE57F-0D84-4148-A161-47DC6FD05FAA}" type="slidenum">
              <a:rPr lang="en-US" smtClean="0"/>
              <a:pPr/>
              <a:t>‹#›</a:t>
            </a:fld>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C8FF1-A039-48CE-9CBB-18295CC00937}"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F5DC27-0EAC-4EAD-9322-02C8CEB3AB9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3474" name="Rectangle 2"/>
          <p:cNvSpPr>
            <a:spLocks noChangeArrowheads="1"/>
          </p:cNvSpPr>
          <p:nvPr/>
        </p:nvSpPr>
        <p:spPr bwMode="gray">
          <a:xfrm>
            <a:off x="0" y="6397625"/>
            <a:ext cx="9907588" cy="457200"/>
          </a:xfrm>
          <a:prstGeom prst="rect">
            <a:avLst/>
          </a:prstGeom>
          <a:solidFill>
            <a:schemeClr val="accent1"/>
          </a:solidFill>
          <a:ln w="9525" algn="ctr">
            <a:noFill/>
            <a:miter lim="800000"/>
            <a:headEnd/>
            <a:tailEnd/>
          </a:ln>
          <a:effectLst/>
        </p:spPr>
        <p:txBody>
          <a:bodyPr wrap="none" lIns="0" tIns="0" rIns="0" bIns="0" anchor="ctr"/>
          <a:lstStyle/>
          <a:p>
            <a:pPr>
              <a:defRPr/>
            </a:pPr>
            <a:endParaRPr lang="en-US" dirty="0"/>
          </a:p>
        </p:txBody>
      </p:sp>
      <p:pic>
        <p:nvPicPr>
          <p:cNvPr id="1027" name="Picture 16" descr="Pearson_Bound_White"/>
          <p:cNvPicPr>
            <a:picLocks noChangeAspect="1" noChangeArrowheads="1"/>
          </p:cNvPicPr>
          <p:nvPr/>
        </p:nvPicPr>
        <p:blipFill>
          <a:blip r:embed="rId13" cstate="print"/>
          <a:srcRect/>
          <a:stretch>
            <a:fillRect/>
          </a:stretch>
        </p:blipFill>
        <p:spPr bwMode="auto">
          <a:xfrm>
            <a:off x="8247063" y="6356350"/>
            <a:ext cx="1655762" cy="493713"/>
          </a:xfrm>
          <a:prstGeom prst="rect">
            <a:avLst/>
          </a:prstGeom>
          <a:noFill/>
          <a:ln w="9525">
            <a:noFill/>
            <a:miter lim="800000"/>
            <a:headEnd/>
            <a:tailEnd/>
          </a:ln>
        </p:spPr>
      </p:pic>
      <p:sp>
        <p:nvSpPr>
          <p:cNvPr id="10" name="Text Box 25"/>
          <p:cNvSpPr txBox="1">
            <a:spLocks noChangeArrowheads="1"/>
          </p:cNvSpPr>
          <p:nvPr userDrawn="1"/>
        </p:nvSpPr>
        <p:spPr bwMode="auto">
          <a:xfrm>
            <a:off x="1588" y="6400800"/>
            <a:ext cx="5789612" cy="457200"/>
          </a:xfrm>
          <a:prstGeom prst="rect">
            <a:avLst/>
          </a:prstGeom>
          <a:noFill/>
          <a:ln w="9525">
            <a:noFill/>
            <a:miter lim="800000"/>
            <a:headEnd/>
            <a:tailEnd/>
          </a:ln>
        </p:spPr>
        <p:txBody>
          <a:bodyPr wrap="square">
            <a:spAutoFit/>
          </a:bodyPr>
          <a:lstStyle/>
          <a:p>
            <a:pPr>
              <a:spcBef>
                <a:spcPct val="0"/>
              </a:spcBef>
              <a:defRPr/>
            </a:pPr>
            <a:r>
              <a:rPr lang="en-US" sz="1200" dirty="0" smtClean="0">
                <a:solidFill>
                  <a:schemeClr val="bg1"/>
                </a:solidFill>
                <a:latin typeface="Tahoma" pitchFamily="64" charset="0"/>
              </a:rPr>
              <a:t>Lever-Duffy and McDonald,</a:t>
            </a:r>
            <a:r>
              <a:rPr lang="en-US" sz="1200" baseline="0" dirty="0" smtClean="0">
                <a:solidFill>
                  <a:schemeClr val="bg1"/>
                </a:solidFill>
                <a:latin typeface="Tahoma" pitchFamily="64" charset="0"/>
              </a:rPr>
              <a:t> Teaching and Learning with Technology, 5</a:t>
            </a:r>
            <a:r>
              <a:rPr lang="en-US" sz="1200" baseline="30000" dirty="0" smtClean="0">
                <a:solidFill>
                  <a:schemeClr val="bg1"/>
                </a:solidFill>
                <a:latin typeface="Tahoma" pitchFamily="64" charset="0"/>
              </a:rPr>
              <a:t>th</a:t>
            </a:r>
            <a:r>
              <a:rPr lang="en-US" sz="1200" baseline="0" dirty="0" smtClean="0">
                <a:solidFill>
                  <a:schemeClr val="bg1"/>
                </a:solidFill>
                <a:latin typeface="Tahoma" pitchFamily="64" charset="0"/>
              </a:rPr>
              <a:t> Edition</a:t>
            </a:r>
            <a:endParaRPr lang="en-US" sz="1200" dirty="0">
              <a:solidFill>
                <a:schemeClr val="bg1"/>
              </a:solidFill>
              <a:latin typeface="Tahoma" pitchFamily="64" charset="0"/>
            </a:endParaRPr>
          </a:p>
          <a:p>
            <a:pPr>
              <a:spcBef>
                <a:spcPct val="0"/>
              </a:spcBef>
              <a:defRPr/>
            </a:pPr>
            <a:r>
              <a:rPr lang="en-US" sz="1200" dirty="0">
                <a:solidFill>
                  <a:schemeClr val="bg1"/>
                </a:solidFill>
                <a:latin typeface="Tahoma" pitchFamily="64" charset="0"/>
              </a:rPr>
              <a:t>© </a:t>
            </a:r>
            <a:r>
              <a:rPr lang="en-US" sz="1200" dirty="0" smtClean="0">
                <a:solidFill>
                  <a:schemeClr val="bg1"/>
                </a:solidFill>
                <a:latin typeface="Tahoma" pitchFamily="64" charset="0"/>
              </a:rPr>
              <a:t>2015 </a:t>
            </a:r>
            <a:r>
              <a:rPr lang="en-US" sz="1200" dirty="0">
                <a:solidFill>
                  <a:schemeClr val="bg1"/>
                </a:solidFill>
                <a:latin typeface="Tahoma" pitchFamily="64" charset="0"/>
              </a:rPr>
              <a:t>Pearson Education, Inc. All rights reserved.</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eaLnBrk="0" fontAlgn="base" hangingPunct="0">
        <a:spcBef>
          <a:spcPct val="40000"/>
        </a:spcBef>
        <a:spcAft>
          <a:spcPct val="0"/>
        </a:spcAft>
        <a:defRPr sz="3600" b="1">
          <a:solidFill>
            <a:schemeClr val="tx2"/>
          </a:solidFill>
          <a:latin typeface="+mj-lt"/>
          <a:ea typeface="+mj-ea"/>
          <a:cs typeface="+mj-cs"/>
        </a:defRPr>
      </a:lvl1pPr>
      <a:lvl2pPr algn="l" rtl="0" eaLnBrk="0" fontAlgn="base" hangingPunct="0">
        <a:spcBef>
          <a:spcPct val="40000"/>
        </a:spcBef>
        <a:spcAft>
          <a:spcPct val="0"/>
        </a:spcAft>
        <a:defRPr sz="3600" b="1">
          <a:solidFill>
            <a:schemeClr val="tx2"/>
          </a:solidFill>
          <a:latin typeface="Verdana" pitchFamily="64" charset="0"/>
          <a:cs typeface="Arial" charset="0"/>
        </a:defRPr>
      </a:lvl2pPr>
      <a:lvl3pPr algn="l" rtl="0" eaLnBrk="0" fontAlgn="base" hangingPunct="0">
        <a:spcBef>
          <a:spcPct val="40000"/>
        </a:spcBef>
        <a:spcAft>
          <a:spcPct val="0"/>
        </a:spcAft>
        <a:defRPr sz="3600" b="1">
          <a:solidFill>
            <a:schemeClr val="tx2"/>
          </a:solidFill>
          <a:latin typeface="Verdana" pitchFamily="64" charset="0"/>
          <a:cs typeface="Arial" charset="0"/>
        </a:defRPr>
      </a:lvl3pPr>
      <a:lvl4pPr algn="l" rtl="0" eaLnBrk="0" fontAlgn="base" hangingPunct="0">
        <a:spcBef>
          <a:spcPct val="40000"/>
        </a:spcBef>
        <a:spcAft>
          <a:spcPct val="0"/>
        </a:spcAft>
        <a:defRPr sz="3600" b="1">
          <a:solidFill>
            <a:schemeClr val="tx2"/>
          </a:solidFill>
          <a:latin typeface="Verdana" pitchFamily="64" charset="0"/>
          <a:cs typeface="Arial" charset="0"/>
        </a:defRPr>
      </a:lvl4pPr>
      <a:lvl5pPr algn="l" rtl="0" eaLnBrk="0" fontAlgn="base" hangingPunct="0">
        <a:spcBef>
          <a:spcPct val="40000"/>
        </a:spcBef>
        <a:spcAft>
          <a:spcPct val="0"/>
        </a:spcAft>
        <a:defRPr sz="3600" b="1">
          <a:solidFill>
            <a:schemeClr val="tx2"/>
          </a:solidFill>
          <a:latin typeface="Verdana" pitchFamily="64" charset="0"/>
          <a:cs typeface="Arial" charset="0"/>
        </a:defRPr>
      </a:lvl5pPr>
      <a:lvl6pPr marL="457200" algn="l" rtl="0" fontAlgn="base">
        <a:spcBef>
          <a:spcPct val="40000"/>
        </a:spcBef>
        <a:spcAft>
          <a:spcPct val="0"/>
        </a:spcAft>
        <a:defRPr sz="3600" b="1">
          <a:solidFill>
            <a:schemeClr val="tx2"/>
          </a:solidFill>
          <a:latin typeface="Verdana" pitchFamily="64" charset="0"/>
          <a:cs typeface="Arial" charset="0"/>
        </a:defRPr>
      </a:lvl6pPr>
      <a:lvl7pPr marL="914400" algn="l" rtl="0" fontAlgn="base">
        <a:spcBef>
          <a:spcPct val="40000"/>
        </a:spcBef>
        <a:spcAft>
          <a:spcPct val="0"/>
        </a:spcAft>
        <a:defRPr sz="3600" b="1">
          <a:solidFill>
            <a:schemeClr val="tx2"/>
          </a:solidFill>
          <a:latin typeface="Verdana" pitchFamily="64" charset="0"/>
          <a:cs typeface="Arial" charset="0"/>
        </a:defRPr>
      </a:lvl7pPr>
      <a:lvl8pPr marL="1371600" algn="l" rtl="0" fontAlgn="base">
        <a:spcBef>
          <a:spcPct val="40000"/>
        </a:spcBef>
        <a:spcAft>
          <a:spcPct val="0"/>
        </a:spcAft>
        <a:defRPr sz="3600" b="1">
          <a:solidFill>
            <a:schemeClr val="tx2"/>
          </a:solidFill>
          <a:latin typeface="Verdana" pitchFamily="64" charset="0"/>
          <a:cs typeface="Arial" charset="0"/>
        </a:defRPr>
      </a:lvl8pPr>
      <a:lvl9pPr marL="1828800" algn="l" rtl="0" fontAlgn="base">
        <a:spcBef>
          <a:spcPct val="40000"/>
        </a:spcBef>
        <a:spcAft>
          <a:spcPct val="0"/>
        </a:spcAft>
        <a:defRPr sz="3600" b="1">
          <a:solidFill>
            <a:schemeClr val="tx2"/>
          </a:solidFill>
          <a:latin typeface="Verdana" pitchFamily="64" charset="0"/>
          <a:cs typeface="Arial" charset="0"/>
        </a:defRPr>
      </a:lvl9pPr>
    </p:titleStyle>
    <p:bodyStyle>
      <a:lvl1pPr algn="l" rtl="0" eaLnBrk="0" fontAlgn="base" hangingPunct="0">
        <a:spcBef>
          <a:spcPct val="0"/>
        </a:spcBef>
        <a:spcAft>
          <a:spcPct val="0"/>
        </a:spcAft>
        <a:buSzPct val="80000"/>
        <a:buFont typeface="Verdana" pitchFamily="64" charset="0"/>
        <a:defRPr sz="2400" b="1">
          <a:solidFill>
            <a:schemeClr val="tx2"/>
          </a:solidFill>
          <a:latin typeface="+mn-lt"/>
          <a:ea typeface="+mn-ea"/>
          <a:cs typeface="+mn-cs"/>
        </a:defRPr>
      </a:lvl1pPr>
      <a:lvl2pPr marL="3175" indent="-1588" algn="l" rtl="0" eaLnBrk="0" fontAlgn="base" hangingPunct="0">
        <a:spcBef>
          <a:spcPct val="0"/>
        </a:spcBef>
        <a:spcAft>
          <a:spcPct val="0"/>
        </a:spcAft>
        <a:buSzPct val="80000"/>
        <a:buFont typeface="Verdana" pitchFamily="64" charset="0"/>
        <a:defRPr sz="2400">
          <a:solidFill>
            <a:schemeClr val="tx1"/>
          </a:solidFill>
          <a:latin typeface="+mn-lt"/>
          <a:cs typeface="+mn-cs"/>
        </a:defRPr>
      </a:lvl2pPr>
      <a:lvl3pPr marL="879475" indent="-165100" algn="l" rtl="0" eaLnBrk="0" fontAlgn="base" hangingPunct="0">
        <a:spcBef>
          <a:spcPct val="0"/>
        </a:spcBef>
        <a:spcAft>
          <a:spcPct val="0"/>
        </a:spcAft>
        <a:buSzPct val="80000"/>
        <a:buFont typeface="Arial" charset="0"/>
        <a:buChar char="–"/>
        <a:defRPr sz="2400">
          <a:solidFill>
            <a:schemeClr val="tx1"/>
          </a:solidFill>
          <a:latin typeface="+mn-lt"/>
          <a:cs typeface="+mn-cs"/>
        </a:defRPr>
      </a:lvl3pPr>
      <a:lvl4pPr marL="1243013" indent="-184150" algn="l" rtl="0" eaLnBrk="0" fontAlgn="base" hangingPunct="0">
        <a:spcBef>
          <a:spcPct val="0"/>
        </a:spcBef>
        <a:spcAft>
          <a:spcPct val="0"/>
        </a:spcAft>
        <a:buSzPct val="80000"/>
        <a:buFont typeface="Arial" charset="0"/>
        <a:buChar char="○"/>
        <a:defRPr sz="2400">
          <a:solidFill>
            <a:schemeClr val="tx1"/>
          </a:solidFill>
          <a:latin typeface="+mn-lt"/>
          <a:cs typeface="+mn-cs"/>
        </a:defRPr>
      </a:lvl4pPr>
      <a:lvl5pPr marL="2057400" indent="-228600" algn="l" rtl="0" eaLnBrk="0" fontAlgn="base" hangingPunct="0">
        <a:spcBef>
          <a:spcPct val="0"/>
        </a:spcBef>
        <a:spcAft>
          <a:spcPct val="0"/>
        </a:spcAft>
        <a:buChar char="»"/>
        <a:defRPr sz="2400">
          <a:solidFill>
            <a:schemeClr val="tx1"/>
          </a:solidFill>
          <a:latin typeface="+mn-lt"/>
          <a:cs typeface="+mn-cs"/>
        </a:defRPr>
      </a:lvl5pPr>
      <a:lvl6pPr marL="2514600" indent="-228600" algn="l" rtl="0" fontAlgn="base">
        <a:spcBef>
          <a:spcPct val="0"/>
        </a:spcBef>
        <a:spcAft>
          <a:spcPct val="0"/>
        </a:spcAft>
        <a:buChar char="»"/>
        <a:defRPr sz="2400">
          <a:solidFill>
            <a:schemeClr val="tx1"/>
          </a:solidFill>
          <a:latin typeface="+mn-lt"/>
          <a:cs typeface="+mn-cs"/>
        </a:defRPr>
      </a:lvl6pPr>
      <a:lvl7pPr marL="2971800" indent="-228600" algn="l" rtl="0" fontAlgn="base">
        <a:spcBef>
          <a:spcPct val="0"/>
        </a:spcBef>
        <a:spcAft>
          <a:spcPct val="0"/>
        </a:spcAft>
        <a:buChar char="»"/>
        <a:defRPr sz="2400">
          <a:solidFill>
            <a:schemeClr val="tx1"/>
          </a:solidFill>
          <a:latin typeface="+mn-lt"/>
          <a:cs typeface="+mn-cs"/>
        </a:defRPr>
      </a:lvl7pPr>
      <a:lvl8pPr marL="3429000" indent="-228600" algn="l" rtl="0" fontAlgn="base">
        <a:spcBef>
          <a:spcPct val="0"/>
        </a:spcBef>
        <a:spcAft>
          <a:spcPct val="0"/>
        </a:spcAft>
        <a:buChar char="»"/>
        <a:defRPr sz="2400">
          <a:solidFill>
            <a:schemeClr val="tx1"/>
          </a:solidFill>
          <a:latin typeface="+mn-lt"/>
          <a:cs typeface="+mn-cs"/>
        </a:defRPr>
      </a:lvl8pPr>
      <a:lvl9pPr marL="3886200" indent="-228600" algn="l" rtl="0" fontAlgn="base">
        <a:spcBef>
          <a:spcPct val="0"/>
        </a:spcBef>
        <a:spcAft>
          <a:spcPct val="0"/>
        </a:spcAft>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4134AC-FD2D-4AC5-B06B-76D3B5E8B9DA}" type="datetimeFigureOut">
              <a:rPr lang="en-US" smtClean="0"/>
              <a:pPr/>
              <a:t>5/1/2015</a:t>
            </a:fld>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EAA8D-FF8F-4974-B962-CF0EDA5B2C0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AA1C9-7C9D-4D7E-A818-78AB2D3FA8D4}" type="datetimeFigureOut">
              <a:rPr lang="en-US" smtClean="0"/>
              <a:pPr/>
              <a:t>5/1/2015</a:t>
            </a:fld>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AB61D2-E58A-4629-BAFE-892F3CA9659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3C98C-D54F-469F-ADA6-8397E0FEEDC3}" type="datetimeFigureOut">
              <a:rPr lang="en-US" smtClean="0"/>
              <a:pPr/>
              <a:t>5/1/2015</a:t>
            </a:fld>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F1873-AC62-4DB5-BDE0-44B47D1628F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B2761-B815-44C1-A00D-46DF93007F5A}" type="datetimeFigureOut">
              <a:rPr lang="en-US" smtClean="0"/>
              <a:pPr/>
              <a:t>5/1/2015</a:t>
            </a:fld>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CE57F-0D84-4148-A161-47DC6FD05FA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BC8FF1-A039-48CE-9CBB-18295CC00937}" type="datetimeFigureOut">
              <a:rPr lang="en-US" smtClean="0"/>
              <a:pPr/>
              <a:t>5/1/2015</a:t>
            </a:fld>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5DC27-0EAC-4EAD-9322-02C8CEB3AB9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Teaching and Learning</a:t>
            </a:r>
            <a:br>
              <a:rPr lang="en-US" dirty="0" smtClean="0"/>
            </a:br>
            <a:r>
              <a:rPr lang="en-US" dirty="0" smtClean="0"/>
              <a:t>with Technology</a:t>
            </a:r>
            <a:endParaRPr lang="en-US" dirty="0"/>
          </a:p>
        </p:txBody>
      </p:sp>
      <p:sp>
        <p:nvSpPr>
          <p:cNvPr id="3" name="Subtitle 2"/>
          <p:cNvSpPr>
            <a:spLocks noGrp="1"/>
          </p:cNvSpPr>
          <p:nvPr>
            <p:ph type="subTitle" idx="1"/>
          </p:nvPr>
        </p:nvSpPr>
        <p:spPr/>
        <p:txBody>
          <a:bodyPr/>
          <a:lstStyle/>
          <a:p>
            <a:r>
              <a:rPr lang="en-US" dirty="0" smtClean="0"/>
              <a:t>Chapter 8</a:t>
            </a:r>
          </a:p>
          <a:p>
            <a:r>
              <a:rPr lang="en-US" dirty="0" smtClean="0"/>
              <a:t>Software for Active Learning</a:t>
            </a:r>
            <a:endParaRPr lang="en-US" dirty="0"/>
          </a:p>
        </p:txBody>
      </p:sp>
      <p:pic>
        <p:nvPicPr>
          <p:cNvPr id="1026" name="Picture 2" descr="Current Cover Image: http://hepm-highered.pearsoned.com/mdb/covers/0/0133783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1076325" cy="13716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Tutorials</a:t>
            </a:r>
          </a:p>
          <a:p>
            <a:pPr marL="1219200" lvl="2" indent="-342900">
              <a:spcBef>
                <a:spcPts val="0"/>
              </a:spcBef>
              <a:buFont typeface="Wingdings" pitchFamily="2" charset="2"/>
              <a:buChar char="§"/>
              <a:tabLst>
                <a:tab pos="288925" algn="l"/>
                <a:tab pos="8175625" algn="l"/>
              </a:tabLst>
            </a:pPr>
            <a:r>
              <a:rPr lang="en-US" sz="2200" dirty="0" smtClean="0"/>
              <a:t>Give students control of pace and path of instruction</a:t>
            </a:r>
          </a:p>
          <a:p>
            <a:pPr marL="1219200" lvl="2" indent="-342900">
              <a:spcBef>
                <a:spcPts val="0"/>
              </a:spcBef>
              <a:buFont typeface="Wingdings" pitchFamily="2" charset="2"/>
              <a:buChar char="§"/>
              <a:tabLst>
                <a:tab pos="288925" algn="l"/>
                <a:tab pos="8175625" algn="l"/>
              </a:tabLst>
            </a:pPr>
            <a:r>
              <a:rPr lang="en-US" sz="2200" dirty="0" smtClean="0"/>
              <a:t>Often limited in their responsiveness to student questions</a:t>
            </a:r>
          </a:p>
          <a:p>
            <a:pPr marL="1219200" lvl="2" indent="-342900">
              <a:spcBef>
                <a:spcPts val="0"/>
              </a:spcBef>
              <a:buFont typeface="Wingdings" pitchFamily="2" charset="2"/>
              <a:buChar char="§"/>
              <a:tabLst>
                <a:tab pos="288925" algn="l"/>
                <a:tab pos="8175625" algn="l"/>
              </a:tabLst>
            </a:pPr>
            <a:r>
              <a:rPr lang="en-US" sz="2200" dirty="0" smtClean="0"/>
              <a:t>Created using systematic instructional design principles</a:t>
            </a:r>
          </a:p>
          <a:p>
            <a:pPr marL="1219200" lvl="2" indent="-342900">
              <a:spcBef>
                <a:spcPts val="0"/>
              </a:spcBef>
              <a:buFont typeface="Wingdings" pitchFamily="2" charset="2"/>
              <a:buChar char="§"/>
              <a:tabLst>
                <a:tab pos="288925" algn="l"/>
                <a:tab pos="8175625" algn="l"/>
              </a:tabLst>
            </a:pPr>
            <a:r>
              <a:rPr lang="en-US" sz="2200" dirty="0" smtClean="0"/>
              <a:t>May not address diverse cognitive styles</a:t>
            </a:r>
          </a:p>
          <a:p>
            <a:pPr marL="1219200" lvl="2" indent="-342900">
              <a:spcBef>
                <a:spcPts val="0"/>
              </a:spcBef>
              <a:buFont typeface="Wingdings" pitchFamily="2" charset="2"/>
              <a:buChar char="§"/>
              <a:tabLst>
                <a:tab pos="288925" algn="l"/>
                <a:tab pos="8175625" algn="l"/>
              </a:tabLst>
            </a:pPr>
            <a:r>
              <a:rPr lang="en-US" sz="2200" dirty="0" smtClean="0"/>
              <a:t>If rigid in presentation, can be boring</a:t>
            </a:r>
          </a:p>
          <a:p>
            <a:pPr marL="1219200" lvl="2" indent="-342900">
              <a:spcBef>
                <a:spcPts val="0"/>
              </a:spcBef>
              <a:buFont typeface="Wingdings" pitchFamily="2" charset="2"/>
              <a:buChar char="§"/>
              <a:tabLst>
                <a:tab pos="288925" algn="l"/>
                <a:tab pos="8175625" algn="l"/>
              </a:tabLst>
            </a:pPr>
            <a:r>
              <a:rPr lang="en-US" sz="2200" dirty="0" smtClean="0"/>
              <a:t>Thousands of excellent tutorials are available online (e.g. Kahn Academy and Sophia)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Drill and Practice Software</a:t>
            </a:r>
          </a:p>
          <a:p>
            <a:pPr marL="1219200" lvl="2" indent="-342900">
              <a:spcBef>
                <a:spcPts val="0"/>
              </a:spcBef>
              <a:buFont typeface="Wingdings" pitchFamily="2" charset="2"/>
              <a:buChar char="§"/>
              <a:tabLst>
                <a:tab pos="288925" algn="l"/>
                <a:tab pos="8175625" algn="l"/>
              </a:tabLst>
            </a:pPr>
            <a:r>
              <a:rPr lang="en-US" sz="2200" dirty="0" smtClean="0"/>
              <a:t>Reinforces previously presented content</a:t>
            </a:r>
          </a:p>
          <a:p>
            <a:pPr marL="1219200" lvl="2" indent="-342900">
              <a:spcBef>
                <a:spcPts val="0"/>
              </a:spcBef>
              <a:buFont typeface="Wingdings" pitchFamily="2" charset="2"/>
              <a:buChar char="§"/>
              <a:tabLst>
                <a:tab pos="288925" algn="l"/>
                <a:tab pos="8175625" algn="l"/>
              </a:tabLst>
            </a:pPr>
            <a:r>
              <a:rPr lang="en-US" sz="2200" dirty="0" smtClean="0"/>
              <a:t>Designed for practice and instant feedback to responses</a:t>
            </a:r>
          </a:p>
          <a:p>
            <a:pPr marL="1219200" lvl="2" indent="-342900">
              <a:spcBef>
                <a:spcPts val="0"/>
              </a:spcBef>
              <a:buFont typeface="Wingdings" pitchFamily="2" charset="2"/>
              <a:buChar char="§"/>
              <a:tabLst>
                <a:tab pos="288925" algn="l"/>
                <a:tab pos="8175625" algn="l"/>
              </a:tabLst>
            </a:pPr>
            <a:r>
              <a:rPr lang="en-US" sz="2200" dirty="0" smtClean="0"/>
              <a:t>Some track responses and increase difficulty level as students progress</a:t>
            </a:r>
          </a:p>
          <a:p>
            <a:pPr marL="1219200" lvl="2" indent="-342900">
              <a:spcBef>
                <a:spcPts val="0"/>
              </a:spcBef>
              <a:buFont typeface="Wingdings" pitchFamily="2" charset="2"/>
              <a:buChar char="§"/>
              <a:tabLst>
                <a:tab pos="288925" algn="l"/>
                <a:tab pos="8175625" algn="l"/>
              </a:tabLst>
            </a:pPr>
            <a:r>
              <a:rPr lang="en-US" sz="2200" dirty="0" smtClean="0"/>
              <a:t>Students control pace but not path – mastery of content determines path of review</a:t>
            </a:r>
          </a:p>
          <a:p>
            <a:pPr marL="1219200" lvl="2" indent="-342900">
              <a:spcBef>
                <a:spcPts val="0"/>
              </a:spcBef>
              <a:buFont typeface="Wingdings" pitchFamily="2" charset="2"/>
              <a:buChar char="§"/>
              <a:tabLst>
                <a:tab pos="288925" algn="l"/>
                <a:tab pos="8175625" algn="l"/>
              </a:tabLst>
            </a:pPr>
            <a:r>
              <a:rPr lang="en-US" sz="2200" dirty="0" smtClean="0"/>
              <a:t>Range from very simple text reviews to complex interactive multimedia</a:t>
            </a:r>
          </a:p>
          <a:p>
            <a:pPr marL="1219200" lvl="2" indent="-342900">
              <a:spcBef>
                <a:spcPts val="0"/>
              </a:spcBef>
              <a:buFont typeface="Wingdings" pitchFamily="2" charset="2"/>
              <a:buChar char="§"/>
              <a:tabLst>
                <a:tab pos="288925" algn="l"/>
                <a:tab pos="8175625" algn="l"/>
              </a:tabLst>
            </a:pPr>
            <a:r>
              <a:rPr lang="en-US" sz="2200" dirty="0" smtClean="0"/>
              <a:t>Can be passive resulting in boredom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Educational Games</a:t>
            </a:r>
          </a:p>
          <a:p>
            <a:pPr marL="1219200" lvl="2" indent="-342900">
              <a:spcBef>
                <a:spcPts val="0"/>
              </a:spcBef>
              <a:buFont typeface="Wingdings" pitchFamily="2" charset="2"/>
              <a:buChar char="§"/>
              <a:tabLst>
                <a:tab pos="288925" algn="l"/>
                <a:tab pos="8175625" algn="l"/>
              </a:tabLst>
            </a:pPr>
            <a:r>
              <a:rPr lang="en-US" sz="2200" dirty="0" smtClean="0"/>
              <a:t>Offers content in entertaining, game formats</a:t>
            </a:r>
          </a:p>
          <a:p>
            <a:pPr marL="1219200" lvl="2" indent="-342900">
              <a:spcBef>
                <a:spcPts val="0"/>
              </a:spcBef>
              <a:buFont typeface="Wingdings" pitchFamily="2" charset="2"/>
              <a:buChar char="§"/>
              <a:tabLst>
                <a:tab pos="288925" algn="l"/>
                <a:tab pos="8175625" algn="l"/>
              </a:tabLst>
            </a:pPr>
            <a:r>
              <a:rPr lang="en-US" sz="2200" dirty="0" smtClean="0"/>
              <a:t>Game elements may overshadow purpose</a:t>
            </a:r>
          </a:p>
          <a:p>
            <a:pPr marL="1219200" lvl="2" indent="-342900">
              <a:spcBef>
                <a:spcPts val="0"/>
              </a:spcBef>
              <a:buFont typeface="Wingdings" pitchFamily="2" charset="2"/>
              <a:buChar char="§"/>
              <a:tabLst>
                <a:tab pos="288925" algn="l"/>
                <a:tab pos="8175625" algn="l"/>
              </a:tabLst>
            </a:pPr>
            <a:r>
              <a:rPr lang="en-US" sz="2200" dirty="0" smtClean="0"/>
              <a:t>Various formats including</a:t>
            </a:r>
          </a:p>
          <a:p>
            <a:pPr marL="1582738" lvl="3" indent="-342900">
              <a:spcBef>
                <a:spcPts val="0"/>
              </a:spcBef>
              <a:buFont typeface="Courier New" pitchFamily="49" charset="0"/>
              <a:buChar char="o"/>
              <a:tabLst>
                <a:tab pos="288925" algn="l"/>
                <a:tab pos="8175625" algn="l"/>
              </a:tabLst>
            </a:pPr>
            <a:r>
              <a:rPr lang="en-US" sz="2200" dirty="0" smtClean="0"/>
              <a:t>Adventure games – solve mysteries and participate in educational adventures</a:t>
            </a:r>
          </a:p>
          <a:p>
            <a:pPr marL="1582738" lvl="3" indent="-342900">
              <a:spcBef>
                <a:spcPts val="0"/>
              </a:spcBef>
              <a:buFont typeface="Courier New" pitchFamily="49" charset="0"/>
              <a:buChar char="o"/>
              <a:tabLst>
                <a:tab pos="288925" algn="l"/>
                <a:tab pos="8175625" algn="l"/>
              </a:tabLst>
            </a:pPr>
            <a:r>
              <a:rPr lang="en-US" sz="2200" dirty="0" smtClean="0"/>
              <a:t>Arcade games – adaptations of video games which requires content knowledge to operate game</a:t>
            </a:r>
          </a:p>
          <a:p>
            <a:pPr marL="1582738" lvl="3" indent="-342900">
              <a:spcBef>
                <a:spcPts val="0"/>
              </a:spcBef>
              <a:buFont typeface="Courier New" pitchFamily="49" charset="0"/>
              <a:buChar char="o"/>
              <a:tabLst>
                <a:tab pos="288925" algn="l"/>
                <a:tab pos="8175625" algn="l"/>
              </a:tabLst>
            </a:pPr>
            <a:r>
              <a:rPr lang="en-US" sz="2200" dirty="0" smtClean="0"/>
              <a:t>Puzzles and classic games – board games and puzzles that present and review content</a:t>
            </a:r>
          </a:p>
          <a:p>
            <a:pPr marL="342900" lvl="1" indent="-342900">
              <a:spcBef>
                <a:spcPts val="0"/>
              </a:spcBef>
              <a:buFont typeface="Wingdings" pitchFamily="2" charset="2"/>
              <a:buChar char="Ø"/>
              <a:tabLst>
                <a:tab pos="288925" algn="l"/>
                <a:tab pos="8175625" algn="l"/>
              </a:tabLst>
            </a:pPr>
            <a:r>
              <a:rPr lang="en-US" sz="2200" dirty="0" smtClean="0"/>
              <a:t>Widely available as freeware or shareware online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Simulations</a:t>
            </a:r>
          </a:p>
          <a:p>
            <a:pPr marL="1219200" lvl="2" indent="-342900">
              <a:spcBef>
                <a:spcPts val="0"/>
              </a:spcBef>
              <a:buFont typeface="Wingdings" pitchFamily="2" charset="2"/>
              <a:buChar char="§"/>
              <a:tabLst>
                <a:tab pos="288925" algn="l"/>
                <a:tab pos="8175625" algn="l"/>
              </a:tabLst>
            </a:pPr>
            <a:r>
              <a:rPr lang="en-US" sz="2200" dirty="0" smtClean="0"/>
              <a:t>Present the user a model or situation in a virtual format</a:t>
            </a:r>
          </a:p>
          <a:p>
            <a:pPr marL="1219200" lvl="2" indent="-342900">
              <a:spcBef>
                <a:spcPts val="0"/>
              </a:spcBef>
              <a:buFont typeface="Wingdings" pitchFamily="2" charset="2"/>
              <a:buChar char="§"/>
              <a:tabLst>
                <a:tab pos="288925" algn="l"/>
                <a:tab pos="8175625" algn="l"/>
              </a:tabLst>
            </a:pPr>
            <a:r>
              <a:rPr lang="en-US" sz="2200" dirty="0" smtClean="0"/>
              <a:t>When student interacts with simulation, it responds accordingly (e.g. flight simulator)</a:t>
            </a:r>
          </a:p>
          <a:p>
            <a:pPr marL="1219200" lvl="2" indent="-342900">
              <a:spcBef>
                <a:spcPts val="0"/>
              </a:spcBef>
              <a:buFont typeface="Wingdings" pitchFamily="2" charset="2"/>
              <a:buChar char="§"/>
              <a:tabLst>
                <a:tab pos="288925" algn="l"/>
                <a:tab pos="8175625" algn="l"/>
              </a:tabLst>
            </a:pPr>
            <a:r>
              <a:rPr lang="en-US" sz="2200" dirty="0" smtClean="0"/>
              <a:t>Allow for safe interaction with potentially dangerous circumstances (e.g. chemistry lab)</a:t>
            </a:r>
          </a:p>
          <a:p>
            <a:pPr marL="1219200" lvl="2" indent="-342900">
              <a:spcBef>
                <a:spcPts val="0"/>
              </a:spcBef>
              <a:buFont typeface="Wingdings" pitchFamily="2" charset="2"/>
              <a:buChar char="§"/>
              <a:tabLst>
                <a:tab pos="288925" algn="l"/>
                <a:tab pos="8175625" algn="l"/>
              </a:tabLst>
            </a:pPr>
            <a:r>
              <a:rPr lang="en-US" sz="2200" dirty="0" smtClean="0"/>
              <a:t>Allows students to see and interact with circumstances that could not be contained in a classroom (e.g. space and undersea simulations)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Problem solving software</a:t>
            </a:r>
          </a:p>
          <a:p>
            <a:pPr marL="1219200" lvl="2" indent="-342900">
              <a:spcBef>
                <a:spcPts val="0"/>
              </a:spcBef>
              <a:buFont typeface="Wingdings" pitchFamily="2" charset="2"/>
              <a:buChar char="§"/>
              <a:tabLst>
                <a:tab pos="288925" algn="l"/>
                <a:tab pos="8175625" algn="l"/>
              </a:tabLst>
            </a:pPr>
            <a:r>
              <a:rPr lang="en-US" sz="2200" dirty="0" smtClean="0"/>
              <a:t>Helps students acquire and practice problem-solving skills</a:t>
            </a:r>
          </a:p>
          <a:p>
            <a:pPr marL="1219200" lvl="2" indent="-342900">
              <a:spcBef>
                <a:spcPts val="0"/>
              </a:spcBef>
              <a:buFont typeface="Wingdings" pitchFamily="2" charset="2"/>
              <a:buChar char="§"/>
              <a:tabLst>
                <a:tab pos="288925" algn="l"/>
                <a:tab pos="8175625" algn="l"/>
              </a:tabLst>
            </a:pPr>
            <a:r>
              <a:rPr lang="en-US" sz="2200" dirty="0" smtClean="0"/>
              <a:t>Encourages forming and testing hypothesis and applying theories</a:t>
            </a:r>
          </a:p>
          <a:p>
            <a:pPr marL="1219200" lvl="2" indent="-342900">
              <a:spcBef>
                <a:spcPts val="0"/>
              </a:spcBef>
              <a:buFont typeface="Wingdings" pitchFamily="2" charset="2"/>
              <a:buChar char="§"/>
              <a:tabLst>
                <a:tab pos="288925" algn="l"/>
                <a:tab pos="8175625" algn="l"/>
              </a:tabLst>
            </a:pPr>
            <a:r>
              <a:rPr lang="en-US" sz="2200" dirty="0" smtClean="0"/>
              <a:t>Often used to encourage collaboration and critical thinking</a:t>
            </a:r>
          </a:p>
          <a:p>
            <a:pPr marL="1219200" lvl="2" indent="-342900">
              <a:spcBef>
                <a:spcPts val="0"/>
              </a:spcBef>
              <a:buFont typeface="Wingdings" pitchFamily="2" charset="2"/>
              <a:buChar char="§"/>
              <a:tabLst>
                <a:tab pos="288925" algn="l"/>
                <a:tab pos="8175625" algn="l"/>
              </a:tabLst>
            </a:pPr>
            <a:r>
              <a:rPr lang="en-US" sz="2200" dirty="0" smtClean="0"/>
              <a:t>Uses a multimedia environment to add dimension to content</a:t>
            </a:r>
          </a:p>
          <a:p>
            <a:pPr marL="1219200" lvl="2" indent="-342900">
              <a:spcBef>
                <a:spcPts val="0"/>
              </a:spcBef>
              <a:buFont typeface="Wingdings" pitchFamily="2" charset="2"/>
              <a:buChar char="§"/>
              <a:tabLst>
                <a:tab pos="288925" algn="l"/>
                <a:tab pos="8175625" algn="l"/>
              </a:tabLst>
            </a:pPr>
            <a:r>
              <a:rPr lang="en-US" sz="2200" dirty="0" smtClean="0"/>
              <a:t>May be used to encourage team building (e.g. Destination ImagiNation)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Brainstorming / Concept Mapping software</a:t>
            </a:r>
          </a:p>
          <a:p>
            <a:pPr marL="1219200" lvl="2" indent="-342900">
              <a:spcBef>
                <a:spcPts val="0"/>
              </a:spcBef>
              <a:buFont typeface="Wingdings" pitchFamily="2" charset="2"/>
              <a:buChar char="§"/>
              <a:tabLst>
                <a:tab pos="288925" algn="l"/>
                <a:tab pos="8175625" algn="l"/>
              </a:tabLst>
            </a:pPr>
            <a:r>
              <a:rPr lang="en-US" sz="2200" dirty="0" smtClean="0"/>
              <a:t>Enables brainstorming ideas and experimenting with connections between them</a:t>
            </a:r>
          </a:p>
          <a:p>
            <a:pPr marL="1219200" lvl="2" indent="-342900">
              <a:spcBef>
                <a:spcPts val="0"/>
              </a:spcBef>
              <a:buFont typeface="Wingdings" pitchFamily="2" charset="2"/>
              <a:buChar char="§"/>
              <a:tabLst>
                <a:tab pos="288925" algn="l"/>
                <a:tab pos="8175625" algn="l"/>
              </a:tabLst>
            </a:pPr>
            <a:r>
              <a:rPr lang="en-US" sz="2200" dirty="0" smtClean="0"/>
              <a:t>Uses visual concept maps to illustrate</a:t>
            </a:r>
          </a:p>
          <a:p>
            <a:pPr marL="1219200" lvl="2" indent="-342900">
              <a:spcBef>
                <a:spcPts val="0"/>
              </a:spcBef>
              <a:buFont typeface="Wingdings" pitchFamily="2" charset="2"/>
              <a:buChar char="§"/>
              <a:tabLst>
                <a:tab pos="288925" algn="l"/>
                <a:tab pos="8175625" algn="l"/>
              </a:tabLst>
            </a:pPr>
            <a:r>
              <a:rPr lang="en-US" sz="2200" dirty="0" smtClean="0"/>
              <a:t>Encourages collaboration and critical thinking</a:t>
            </a:r>
          </a:p>
          <a:p>
            <a:pPr marL="1219200" lvl="2" indent="-342900">
              <a:spcBef>
                <a:spcPts val="0"/>
              </a:spcBef>
              <a:buFont typeface="Wingdings" pitchFamily="2" charset="2"/>
              <a:buChar char="§"/>
              <a:tabLst>
                <a:tab pos="288925" algn="l"/>
                <a:tab pos="8175625" algn="l"/>
              </a:tabLst>
            </a:pPr>
            <a:r>
              <a:rPr lang="en-US" sz="2200" dirty="0" smtClean="0"/>
              <a:t>Helps students grasp large, complex ideas</a:t>
            </a:r>
          </a:p>
          <a:p>
            <a:pPr marL="1219200" lvl="2" indent="-342900">
              <a:spcBef>
                <a:spcPts val="0"/>
              </a:spcBef>
              <a:buFont typeface="Wingdings" pitchFamily="2" charset="2"/>
              <a:buChar char="§"/>
              <a:tabLst>
                <a:tab pos="288925" algn="l"/>
                <a:tab pos="8175625" algn="l"/>
              </a:tabLst>
            </a:pPr>
            <a:r>
              <a:rPr lang="en-US" sz="2200" dirty="0" smtClean="0"/>
              <a:t>Organizes creative thinking in preparation for academic projects and to understand content relationships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Academic Databases</a:t>
            </a:r>
          </a:p>
          <a:p>
            <a:pPr marL="1219200" lvl="2" indent="-342900">
              <a:spcBef>
                <a:spcPts val="0"/>
              </a:spcBef>
              <a:buFont typeface="Wingdings" pitchFamily="2" charset="2"/>
              <a:buChar char="§"/>
              <a:tabLst>
                <a:tab pos="288925" algn="l"/>
                <a:tab pos="8175625" algn="l"/>
              </a:tabLst>
            </a:pPr>
            <a:r>
              <a:rPr lang="en-US" sz="2200" dirty="0" smtClean="0"/>
              <a:t>Databases dedicated to particular types of academic information</a:t>
            </a:r>
          </a:p>
          <a:p>
            <a:pPr marL="1219200" lvl="2" indent="-342900">
              <a:spcBef>
                <a:spcPts val="0"/>
              </a:spcBef>
              <a:buFont typeface="Wingdings" pitchFamily="2" charset="2"/>
              <a:buChar char="§"/>
              <a:tabLst>
                <a:tab pos="288925" algn="l"/>
                <a:tab pos="8175625" algn="l"/>
              </a:tabLst>
            </a:pPr>
            <a:r>
              <a:rPr lang="en-US" sz="2200" dirty="0" smtClean="0"/>
              <a:t>Narrower focus so less extraneous hits than when searching general databases such as Google</a:t>
            </a:r>
          </a:p>
          <a:p>
            <a:pPr marL="1219200" lvl="2" indent="-342900">
              <a:spcBef>
                <a:spcPts val="0"/>
              </a:spcBef>
              <a:buFont typeface="Wingdings" pitchFamily="2" charset="2"/>
              <a:buChar char="§"/>
              <a:tabLst>
                <a:tab pos="288925" algn="l"/>
                <a:tab pos="8175625" algn="l"/>
              </a:tabLst>
            </a:pPr>
            <a:r>
              <a:rPr lang="en-US" sz="2200" dirty="0" smtClean="0"/>
              <a:t>May required subscriptions paid for by schools or districts</a:t>
            </a:r>
          </a:p>
          <a:p>
            <a:pPr marL="1219200" lvl="2" indent="-342900">
              <a:spcBef>
                <a:spcPts val="0"/>
              </a:spcBef>
              <a:buFont typeface="Wingdings" pitchFamily="2" charset="2"/>
              <a:buChar char="§"/>
              <a:tabLst>
                <a:tab pos="288925" algn="l"/>
                <a:tab pos="8175625" algn="l"/>
              </a:tabLst>
            </a:pPr>
            <a:r>
              <a:rPr lang="en-US" sz="2200" dirty="0" smtClean="0"/>
              <a:t>Maybe available online or through media centers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Authoring Software</a:t>
            </a:r>
          </a:p>
          <a:p>
            <a:pPr marL="1219200" lvl="2" indent="-342900">
              <a:spcBef>
                <a:spcPts val="0"/>
              </a:spcBef>
              <a:buFont typeface="Wingdings" pitchFamily="2" charset="2"/>
              <a:buChar char="§"/>
              <a:tabLst>
                <a:tab pos="288925" algn="l"/>
                <a:tab pos="8175625" algn="l"/>
              </a:tabLst>
            </a:pPr>
            <a:r>
              <a:rPr lang="en-US" sz="2200" dirty="0" smtClean="0"/>
              <a:t>Software that enables the creation of custom academic software</a:t>
            </a:r>
          </a:p>
          <a:p>
            <a:pPr marL="1219200" lvl="2" indent="-342900">
              <a:spcBef>
                <a:spcPts val="0"/>
              </a:spcBef>
              <a:buFont typeface="Wingdings" pitchFamily="2" charset="2"/>
              <a:buChar char="§"/>
              <a:tabLst>
                <a:tab pos="288925" algn="l"/>
                <a:tab pos="8175625" algn="l"/>
              </a:tabLst>
            </a:pPr>
            <a:r>
              <a:rPr lang="en-US" sz="2200" dirty="0" smtClean="0"/>
              <a:t>May create stand alone or web based customized software</a:t>
            </a:r>
          </a:p>
          <a:p>
            <a:pPr marL="1219200" lvl="2" indent="-342900">
              <a:spcBef>
                <a:spcPts val="0"/>
              </a:spcBef>
              <a:buFont typeface="Wingdings" pitchFamily="2" charset="2"/>
              <a:buChar char="§"/>
              <a:tabLst>
                <a:tab pos="288925" algn="l"/>
                <a:tab pos="8175625" algn="l"/>
              </a:tabLst>
            </a:pPr>
            <a:r>
              <a:rPr lang="en-US" sz="2200" dirty="0" smtClean="0"/>
              <a:t>Supports the creation of many types of academic software but customized to your own instructional content</a:t>
            </a:r>
          </a:p>
          <a:p>
            <a:pPr marL="1219200" lvl="2" indent="-342900">
              <a:spcBef>
                <a:spcPts val="0"/>
              </a:spcBef>
              <a:buFont typeface="Wingdings" pitchFamily="2" charset="2"/>
              <a:buChar char="§"/>
              <a:tabLst>
                <a:tab pos="288925" algn="l"/>
                <a:tab pos="8175625" algn="l"/>
              </a:tabLst>
            </a:pPr>
            <a:r>
              <a:rPr lang="en-US" sz="2200" dirty="0" smtClean="0"/>
              <a:t>Diverse freeware and shareware authoring tools (e.g. Hot Potatoes, Audioboo, Glogster) are available online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Content Specific Software</a:t>
            </a:r>
          </a:p>
          <a:p>
            <a:pPr marL="1219200" lvl="2" indent="-342900">
              <a:spcBef>
                <a:spcPts val="0"/>
              </a:spcBef>
              <a:buFont typeface="Wingdings" pitchFamily="2" charset="2"/>
              <a:buChar char="§"/>
              <a:tabLst>
                <a:tab pos="288925" algn="l"/>
                <a:tab pos="8175625" algn="l"/>
              </a:tabLst>
            </a:pPr>
            <a:r>
              <a:rPr lang="en-US" sz="2200" dirty="0" smtClean="0"/>
              <a:t>Academic software entirely unique to the content area that it supports</a:t>
            </a:r>
          </a:p>
          <a:p>
            <a:pPr marL="1219200" lvl="2" indent="-342900">
              <a:spcBef>
                <a:spcPts val="0"/>
              </a:spcBef>
              <a:buFont typeface="Wingdings" pitchFamily="2" charset="2"/>
              <a:buChar char="§"/>
              <a:tabLst>
                <a:tab pos="288925" algn="l"/>
                <a:tab pos="8175625" algn="l"/>
              </a:tabLst>
            </a:pPr>
            <a:r>
              <a:rPr lang="en-US" sz="2200" dirty="0" smtClean="0"/>
              <a:t>Content areas include</a:t>
            </a:r>
          </a:p>
          <a:p>
            <a:pPr marL="1582738" lvl="3" indent="-342900">
              <a:spcBef>
                <a:spcPts val="0"/>
              </a:spcBef>
              <a:buFont typeface="Courier New" pitchFamily="49" charset="0"/>
              <a:buChar char="o"/>
              <a:tabLst>
                <a:tab pos="288925" algn="l"/>
                <a:tab pos="8175625" algn="l"/>
              </a:tabLst>
            </a:pPr>
            <a:r>
              <a:rPr lang="en-US" sz="2200" dirty="0" smtClean="0"/>
              <a:t>Math (e.g. Illuminations) to teach abstract content and allow interaction with virtual manipulatives</a:t>
            </a:r>
          </a:p>
          <a:p>
            <a:pPr marL="1600200" lvl="3" indent="-360363">
              <a:spcBef>
                <a:spcPts val="0"/>
              </a:spcBef>
              <a:buFont typeface="Courier New" pitchFamily="49" charset="0"/>
              <a:buChar char="o"/>
              <a:tabLst>
                <a:tab pos="288925" algn="l"/>
                <a:tab pos="8175625" algn="l"/>
              </a:tabLst>
            </a:pPr>
            <a:r>
              <a:rPr lang="en-US" sz="2200" dirty="0" smtClean="0"/>
              <a:t>Science to demonstrate experiments (e.g. virtual dissections), simulate physics experiments, take scientific measurement via probes, or explore space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Content Specific Software</a:t>
            </a:r>
          </a:p>
          <a:p>
            <a:pPr marL="1219200" lvl="2" indent="-342900">
              <a:spcBef>
                <a:spcPts val="0"/>
              </a:spcBef>
              <a:buFont typeface="Wingdings" pitchFamily="2" charset="2"/>
              <a:buChar char="§"/>
              <a:tabLst>
                <a:tab pos="288925" algn="l"/>
                <a:tab pos="8175625" algn="l"/>
              </a:tabLst>
            </a:pPr>
            <a:r>
              <a:rPr lang="en-US" sz="2200" dirty="0" smtClean="0"/>
              <a:t>Content areas include</a:t>
            </a:r>
          </a:p>
          <a:p>
            <a:pPr marL="1546225" lvl="3" indent="-306388">
              <a:spcBef>
                <a:spcPts val="0"/>
              </a:spcBef>
              <a:buFont typeface="Courier New" pitchFamily="49" charset="0"/>
              <a:buChar char="o"/>
              <a:tabLst>
                <a:tab pos="288925" algn="l"/>
                <a:tab pos="8175625" algn="l"/>
              </a:tabLst>
            </a:pPr>
            <a:r>
              <a:rPr lang="en-US" sz="2200" dirty="0" smtClean="0"/>
              <a:t>Geography modeling software to create geographic simulations and maps</a:t>
            </a:r>
          </a:p>
          <a:p>
            <a:pPr marL="1546225" lvl="3" indent="-306388">
              <a:spcBef>
                <a:spcPts val="0"/>
              </a:spcBef>
              <a:buFont typeface="Courier New" pitchFamily="49" charset="0"/>
              <a:buChar char="o"/>
              <a:tabLst>
                <a:tab pos="288925" algn="l"/>
                <a:tab pos="8175625" algn="l"/>
              </a:tabLst>
            </a:pPr>
            <a:r>
              <a:rPr lang="en-US" sz="2200" dirty="0" smtClean="0"/>
              <a:t>Social science software to create timelines and historical reenactments, demonstrate economic principles, and create virtual dioramas</a:t>
            </a:r>
          </a:p>
          <a:p>
            <a:pPr marL="1582738" lvl="3" indent="-342900">
              <a:spcBef>
                <a:spcPts val="0"/>
              </a:spcBef>
              <a:buFont typeface="Courier New" pitchFamily="49" charset="0"/>
              <a:buChar char="o"/>
              <a:tabLst>
                <a:tab pos="288925" algn="l"/>
                <a:tab pos="8175625" algn="l"/>
              </a:tabLst>
            </a:pPr>
            <a:r>
              <a:rPr lang="en-US" sz="2200" dirty="0" smtClean="0"/>
              <a:t>Language arts to teach language skills, writing skills, practice spelling, and improve reading skills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3200" dirty="0" smtClean="0">
                <a:solidFill>
                  <a:schemeClr val="tx1"/>
                </a:solidFill>
              </a:rPr>
              <a:t>Learning Outcomes</a:t>
            </a:r>
          </a:p>
          <a:p>
            <a:pPr marL="342900" lvl="1" indent="-342900">
              <a:lnSpc>
                <a:spcPct val="150000"/>
              </a:lnSpc>
              <a:spcBef>
                <a:spcPts val="0"/>
              </a:spcBef>
              <a:buFont typeface="Wingdings" pitchFamily="2" charset="2"/>
              <a:buChar char="Ø"/>
              <a:tabLst>
                <a:tab pos="288925" algn="l"/>
                <a:tab pos="8175625" algn="l"/>
              </a:tabLst>
            </a:pPr>
            <a:r>
              <a:rPr lang="en-US" sz="2200" dirty="0" smtClean="0"/>
              <a:t>Identify the types of commonly used application software that can be repurposed for teaching and learning</a:t>
            </a:r>
          </a:p>
          <a:p>
            <a:pPr marL="342900" lvl="1" indent="-342900">
              <a:lnSpc>
                <a:spcPct val="150000"/>
              </a:lnSpc>
              <a:spcBef>
                <a:spcPts val="0"/>
              </a:spcBef>
              <a:buFont typeface="Wingdings" pitchFamily="2" charset="2"/>
              <a:buChar char="Ø"/>
              <a:tabLst>
                <a:tab pos="288925" algn="l"/>
                <a:tab pos="8175625" algn="l"/>
              </a:tabLst>
            </a:pPr>
            <a:r>
              <a:rPr lang="en-US" sz="2200" dirty="0" smtClean="0"/>
              <a:t>Recognize, apply, and evaluate packaged and online academic software to enhance the teaching and learning processes</a:t>
            </a:r>
          </a:p>
          <a:p>
            <a:pPr marL="342900" lvl="1" indent="-342900">
              <a:lnSpc>
                <a:spcPct val="150000"/>
              </a:lnSpc>
              <a:spcBef>
                <a:spcPts val="0"/>
              </a:spcBef>
              <a:buFont typeface="Wingdings" pitchFamily="2" charset="2"/>
              <a:buChar char="Ø"/>
              <a:tabLst>
                <a:tab pos="288925" algn="l"/>
                <a:tab pos="8175625" algn="l"/>
              </a:tabLst>
            </a:pPr>
            <a:r>
              <a:rPr lang="en-US" sz="2200" dirty="0" smtClean="0"/>
              <a:t>Identify the academic application of apps in education</a:t>
            </a:r>
          </a:p>
          <a:p>
            <a:pPr marL="342900" lvl="0" indent="-342900">
              <a:lnSpc>
                <a:spcPct val="150000"/>
              </a:lnSpc>
              <a:spcBef>
                <a:spcPts val="0"/>
              </a:spcBef>
              <a:buFont typeface="Wingdings" pitchFamily="2" charset="2"/>
              <a:buChar char="Ø"/>
              <a:tabLst>
                <a:tab pos="288925" algn="l"/>
                <a:tab pos="8175625" algn="l"/>
              </a:tabLst>
            </a:pPr>
            <a:r>
              <a:rPr lang="en-US" sz="2200" b="0" dirty="0" smtClean="0">
                <a:solidFill>
                  <a:schemeClr val="tx1"/>
                </a:solidFill>
              </a:rPr>
              <a:t>Evaluate the challenges and opportunities associated with integrating software in learning</a:t>
            </a:r>
          </a:p>
          <a:p>
            <a:pPr marL="342900" lvl="0" indent="-342900">
              <a:spcBef>
                <a:spcPts val="0"/>
              </a:spcBef>
              <a:tabLst>
                <a:tab pos="174625" algn="l"/>
              </a:tabLst>
            </a:pPr>
            <a:endParaRPr lang="en-US" sz="1800" b="0" dirty="0" smtClean="0">
              <a:solidFill>
                <a:schemeClr val="tx1"/>
              </a:solidFill>
            </a:endParaRPr>
          </a:p>
          <a:p>
            <a:pPr marL="342900" lvl="0" indent="-342900">
              <a:spcBef>
                <a:spcPts val="0"/>
              </a:spcBef>
              <a:buFont typeface="Wingdings" pitchFamily="2" charset="2"/>
              <a:buChar char="Ø"/>
              <a:tabLst>
                <a:tab pos="174625" algn="l"/>
              </a:tabLst>
            </a:pPr>
            <a:endParaRPr lang="en-US" sz="2200" b="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Apps for Active Learning</a:t>
            </a:r>
          </a:p>
          <a:p>
            <a:pPr marL="342900" lvl="1" indent="-342900">
              <a:spcBef>
                <a:spcPts val="0"/>
              </a:spcBef>
              <a:buFont typeface="Wingdings" pitchFamily="2" charset="2"/>
              <a:buChar char="Ø"/>
              <a:tabLst>
                <a:tab pos="288925" algn="l"/>
                <a:tab pos="8175625" algn="l"/>
              </a:tabLst>
            </a:pPr>
            <a:r>
              <a:rPr lang="en-US" sz="2200" dirty="0" smtClean="0"/>
              <a:t>More than 1 million apps available for Apple and Android operating systems, thousands focused on learning</a:t>
            </a:r>
          </a:p>
          <a:p>
            <a:pPr marL="342900" lvl="1" indent="-342900">
              <a:spcBef>
                <a:spcPts val="0"/>
              </a:spcBef>
              <a:buFont typeface="Wingdings" pitchFamily="2" charset="2"/>
              <a:buChar char="Ø"/>
              <a:tabLst>
                <a:tab pos="288925" algn="l"/>
                <a:tab pos="8175625" algn="l"/>
              </a:tabLst>
            </a:pPr>
            <a:r>
              <a:rPr lang="en-US" sz="2200" dirty="0" smtClean="0"/>
              <a:t>Offer dynamic, intuitive multimedia for diverse styles</a:t>
            </a:r>
          </a:p>
          <a:p>
            <a:pPr marL="342900" lvl="1" indent="-342900">
              <a:spcBef>
                <a:spcPts val="0"/>
              </a:spcBef>
              <a:buFont typeface="Wingdings" pitchFamily="2" charset="2"/>
              <a:buChar char="Ø"/>
              <a:tabLst>
                <a:tab pos="288925" algn="l"/>
                <a:tab pos="8175625" algn="l"/>
              </a:tabLst>
            </a:pPr>
            <a:r>
              <a:rPr lang="en-US" sz="2200" dirty="0" smtClean="0"/>
              <a:t>May be inconsistent quality so app reviews are an essential resource</a:t>
            </a:r>
          </a:p>
          <a:p>
            <a:pPr marL="342900" lvl="1" indent="-342900">
              <a:spcBef>
                <a:spcPts val="0"/>
              </a:spcBef>
              <a:buFont typeface="Wingdings" pitchFamily="2" charset="2"/>
              <a:buChar char="Ø"/>
              <a:tabLst>
                <a:tab pos="288925" algn="l"/>
                <a:tab pos="8175625" algn="l"/>
              </a:tabLst>
            </a:pPr>
            <a:r>
              <a:rPr lang="en-US" sz="2200" dirty="0" smtClean="0"/>
              <a:t>Mobile and Bring Your Own Device (BYOD)  programs are generating wider interest in apps</a:t>
            </a:r>
          </a:p>
          <a:p>
            <a:pPr marL="342900" lvl="1" indent="-342900">
              <a:spcBef>
                <a:spcPts val="0"/>
              </a:spcBef>
              <a:buFont typeface="Wingdings" pitchFamily="2" charset="2"/>
              <a:buChar char="Ø"/>
              <a:tabLst>
                <a:tab pos="288925" algn="l"/>
                <a:tab pos="8175625" algn="l"/>
              </a:tabLst>
            </a:pPr>
            <a:r>
              <a:rPr lang="en-US" sz="2200" dirty="0" smtClean="0"/>
              <a:t>Use of mobile devices in schools complicated by support issues resulting from diverse types of devices, funds for devices and apps, integration into learning management systems, privacy issues, and unwanted advertising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a:solidFill>
            <a:schemeClr val="accent6">
              <a:lumMod val="20000"/>
              <a:lumOff val="80000"/>
            </a:schemeClr>
          </a:solidFill>
        </p:spPr>
        <p:txBody>
          <a:bodyPr/>
          <a:lstStyle/>
          <a:p>
            <a:r>
              <a:rPr lang="en-US" sz="2800" dirty="0" smtClean="0">
                <a:solidFill>
                  <a:srgbClr val="364395"/>
                </a:solidFill>
              </a:rPr>
              <a:t>Opportunities and Challenges</a:t>
            </a:r>
          </a:p>
          <a:p>
            <a:pPr marL="342900" lvl="1" indent="-342900">
              <a:spcBef>
                <a:spcPts val="0"/>
              </a:spcBef>
              <a:buFont typeface="Wingdings" pitchFamily="2" charset="2"/>
              <a:buChar char="Ø"/>
              <a:tabLst>
                <a:tab pos="288925" algn="l"/>
                <a:tab pos="8175625" algn="l"/>
              </a:tabLst>
            </a:pPr>
            <a:r>
              <a:rPr lang="en-US" sz="2200" dirty="0" smtClean="0"/>
              <a:t>Opportunities</a:t>
            </a:r>
          </a:p>
          <a:p>
            <a:pPr marL="800100" lvl="2" indent="-342900">
              <a:spcBef>
                <a:spcPts val="0"/>
              </a:spcBef>
              <a:buFont typeface="Wingdings" pitchFamily="2" charset="2"/>
              <a:buChar char="§"/>
              <a:tabLst>
                <a:tab pos="288925" algn="l"/>
                <a:tab pos="8175625" algn="l"/>
              </a:tabLst>
            </a:pPr>
            <a:r>
              <a:rPr lang="en-US" sz="2200" dirty="0" smtClean="0"/>
              <a:t>Active learning software offers effective, innovative solutions for </a:t>
            </a:r>
            <a:r>
              <a:rPr lang="en-US" sz="2200" b="1" dirty="0" smtClean="0">
                <a:solidFill>
                  <a:schemeClr val="accent1"/>
                </a:solidFill>
              </a:rPr>
              <a:t>diverse learners</a:t>
            </a:r>
          </a:p>
          <a:p>
            <a:pPr marL="800100" lvl="2" indent="-342900">
              <a:spcBef>
                <a:spcPts val="0"/>
              </a:spcBef>
              <a:buFont typeface="Wingdings" pitchFamily="2" charset="2"/>
              <a:buChar char="§"/>
              <a:tabLst>
                <a:tab pos="288925" algn="l"/>
                <a:tab pos="8175625" algn="l"/>
              </a:tabLst>
            </a:pPr>
            <a:r>
              <a:rPr lang="en-US" sz="2200" dirty="0" smtClean="0"/>
              <a:t>Offer dynamic, intuitive multimedia for </a:t>
            </a:r>
            <a:r>
              <a:rPr lang="en-US" sz="2200" b="1" dirty="0" smtClean="0">
                <a:solidFill>
                  <a:schemeClr val="accent1"/>
                </a:solidFill>
              </a:rPr>
              <a:t>diverse styles</a:t>
            </a:r>
          </a:p>
          <a:p>
            <a:pPr marL="800100" lvl="2" indent="-342900">
              <a:spcBef>
                <a:spcPts val="0"/>
              </a:spcBef>
              <a:buFont typeface="Wingdings" pitchFamily="2" charset="2"/>
              <a:buChar char="§"/>
              <a:tabLst>
                <a:tab pos="288925" algn="l"/>
                <a:tab pos="8175625" algn="l"/>
              </a:tabLst>
            </a:pPr>
            <a:r>
              <a:rPr lang="en-US" sz="2200" dirty="0" smtClean="0"/>
              <a:t>Helps support and </a:t>
            </a:r>
            <a:r>
              <a:rPr lang="en-US" sz="2200" b="1" dirty="0" smtClean="0">
                <a:solidFill>
                  <a:schemeClr val="accent1"/>
                </a:solidFill>
              </a:rPr>
              <a:t>individualize learning </a:t>
            </a:r>
            <a:r>
              <a:rPr lang="en-US" sz="2200" dirty="0" smtClean="0"/>
              <a:t>in crowded classrooms</a:t>
            </a:r>
          </a:p>
          <a:p>
            <a:pPr marL="800100" lvl="2" indent="-342900">
              <a:spcBef>
                <a:spcPts val="0"/>
              </a:spcBef>
              <a:buFont typeface="Wingdings" pitchFamily="2" charset="2"/>
              <a:buChar char="§"/>
              <a:tabLst>
                <a:tab pos="288925" algn="l"/>
                <a:tab pos="8175625" algn="l"/>
              </a:tabLst>
            </a:pPr>
            <a:r>
              <a:rPr lang="en-US" sz="2200" dirty="0" smtClean="0"/>
              <a:t>Reinforces 21</a:t>
            </a:r>
            <a:r>
              <a:rPr lang="en-US" sz="2200" baseline="30000" dirty="0" smtClean="0"/>
              <a:t>st</a:t>
            </a:r>
            <a:r>
              <a:rPr lang="en-US" sz="2200" dirty="0" smtClean="0"/>
              <a:t> century skills and promotes </a:t>
            </a:r>
            <a:r>
              <a:rPr lang="en-US" sz="2200" b="1" dirty="0" smtClean="0">
                <a:solidFill>
                  <a:schemeClr val="tx2"/>
                </a:solidFill>
              </a:rPr>
              <a:t>technology literacy</a:t>
            </a:r>
          </a:p>
          <a:p>
            <a:pPr marL="800100" lvl="2" indent="-342900">
              <a:spcBef>
                <a:spcPts val="0"/>
              </a:spcBef>
              <a:buFont typeface="Wingdings" pitchFamily="2" charset="2"/>
              <a:buChar char="§"/>
              <a:tabLst>
                <a:tab pos="288925" algn="l"/>
                <a:tab pos="8175625" algn="l"/>
              </a:tabLst>
            </a:pPr>
            <a:r>
              <a:rPr lang="en-US" sz="2200" dirty="0" smtClean="0"/>
              <a:t>Helps model digital age skills and </a:t>
            </a:r>
            <a:r>
              <a:rPr lang="en-US" sz="2200" b="1" dirty="0" smtClean="0">
                <a:solidFill>
                  <a:schemeClr val="tx2"/>
                </a:solidFill>
              </a:rPr>
              <a:t>good digital citizenship</a:t>
            </a:r>
          </a:p>
          <a:p>
            <a:pPr marL="342900" lvl="1" indent="-342900">
              <a:spcBef>
                <a:spcPts val="0"/>
              </a:spcBef>
              <a:buFont typeface="Wingdings" pitchFamily="2" charset="2"/>
              <a:buChar char="Ø"/>
              <a:tabLst>
                <a:tab pos="288925" algn="l"/>
                <a:tab pos="8175625" algn="l"/>
              </a:tabLst>
            </a:pPr>
            <a:endParaRPr lang="en-US" sz="22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Opportunities and Challenges</a:t>
            </a:r>
          </a:p>
          <a:p>
            <a:pPr marL="342900" lvl="1" indent="-342900">
              <a:spcBef>
                <a:spcPts val="0"/>
              </a:spcBef>
              <a:buFont typeface="Wingdings" pitchFamily="2" charset="2"/>
              <a:buChar char="Ø"/>
              <a:tabLst>
                <a:tab pos="288925" algn="l"/>
                <a:tab pos="8175625" algn="l"/>
              </a:tabLst>
            </a:pPr>
            <a:r>
              <a:rPr lang="en-US" sz="2200" dirty="0" smtClean="0"/>
              <a:t>Challenges</a:t>
            </a:r>
          </a:p>
          <a:p>
            <a:pPr marL="800100" lvl="2" indent="-342900">
              <a:spcBef>
                <a:spcPts val="0"/>
              </a:spcBef>
              <a:buFont typeface="Wingdings" pitchFamily="2" charset="2"/>
              <a:buChar char="§"/>
              <a:tabLst>
                <a:tab pos="288925" algn="l"/>
                <a:tab pos="8175625" algn="l"/>
              </a:tabLst>
            </a:pPr>
            <a:r>
              <a:rPr lang="en-US" sz="2200" dirty="0" smtClean="0"/>
              <a:t>School and district policies may limit academic software integration</a:t>
            </a:r>
          </a:p>
          <a:p>
            <a:pPr marL="800100" lvl="2" indent="-342900">
              <a:spcBef>
                <a:spcPts val="0"/>
              </a:spcBef>
              <a:buFont typeface="Wingdings" pitchFamily="2" charset="2"/>
              <a:buChar char="§"/>
              <a:tabLst>
                <a:tab pos="288925" algn="l"/>
                <a:tab pos="8175625" algn="l"/>
              </a:tabLst>
            </a:pPr>
            <a:r>
              <a:rPr lang="en-US" sz="2200" dirty="0" smtClean="0"/>
              <a:t>Software varies in quality so objective evaluation is required</a:t>
            </a:r>
          </a:p>
          <a:p>
            <a:pPr marL="800100" lvl="2" indent="-342900">
              <a:spcBef>
                <a:spcPts val="0"/>
              </a:spcBef>
              <a:buFont typeface="Wingdings" pitchFamily="2" charset="2"/>
              <a:buChar char="§"/>
              <a:tabLst>
                <a:tab pos="288925" algn="l"/>
                <a:tab pos="8175625" algn="l"/>
              </a:tabLst>
            </a:pPr>
            <a:r>
              <a:rPr lang="en-US" sz="2200" dirty="0" smtClean="0"/>
              <a:t>Ever emerging software and apps requires constant monitoring for the best software</a:t>
            </a:r>
          </a:p>
          <a:p>
            <a:pPr marL="800100" lvl="2" indent="-342900">
              <a:spcBef>
                <a:spcPts val="0"/>
              </a:spcBef>
              <a:buFont typeface="Wingdings" pitchFamily="2" charset="2"/>
              <a:buChar char="§"/>
              <a:tabLst>
                <a:tab pos="288925" algn="l"/>
                <a:tab pos="8175625" algn="l"/>
              </a:tabLst>
            </a:pPr>
            <a:r>
              <a:rPr lang="en-US" sz="2200" dirty="0" smtClean="0"/>
              <a:t>Competition for a school’s limited funds limits integration</a:t>
            </a:r>
          </a:p>
          <a:p>
            <a:pPr marL="800100" lvl="2" indent="-342900">
              <a:spcBef>
                <a:spcPts val="0"/>
              </a:spcBef>
              <a:buFont typeface="Wingdings" pitchFamily="2" charset="2"/>
              <a:buChar char="§"/>
              <a:tabLst>
                <a:tab pos="288925" algn="l"/>
                <a:tab pos="8175625" algn="l"/>
              </a:tabLst>
            </a:pPr>
            <a:r>
              <a:rPr lang="en-US" sz="2200" dirty="0" smtClean="0"/>
              <a:t>May require extra effort of grant writing to obtain desired software</a:t>
            </a:r>
          </a:p>
          <a:p>
            <a:pPr marL="342900" lvl="1" indent="-342900">
              <a:spcBef>
                <a:spcPts val="0"/>
              </a:spcBef>
              <a:buFont typeface="Wingdings" pitchFamily="2" charset="2"/>
              <a:buChar char="Ø"/>
              <a:tabLst>
                <a:tab pos="288925" algn="l"/>
                <a:tab pos="8175625" algn="l"/>
              </a:tabLst>
            </a:pPr>
            <a:endParaRPr lang="en-US" sz="2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a:xfrm>
            <a:off x="495300" y="1219200"/>
            <a:ext cx="8915400" cy="4525963"/>
          </a:xfrm>
        </p:spPr>
        <p:txBody>
          <a:bodyPr/>
          <a:lstStyle/>
          <a:p>
            <a:r>
              <a:rPr lang="en-US" sz="2800" dirty="0" smtClean="0">
                <a:solidFill>
                  <a:srgbClr val="364395"/>
                </a:solidFill>
              </a:rPr>
              <a:t>Repurposing Software for Learning</a:t>
            </a:r>
          </a:p>
          <a:p>
            <a:pPr marL="342900" lvl="1" indent="-342900">
              <a:spcBef>
                <a:spcPts val="0"/>
              </a:spcBef>
              <a:buFont typeface="Wingdings" pitchFamily="2" charset="2"/>
              <a:buChar char="Ø"/>
              <a:tabLst>
                <a:tab pos="288925" algn="l"/>
                <a:tab pos="8175625" algn="l"/>
              </a:tabLst>
            </a:pPr>
            <a:r>
              <a:rPr lang="en-US" sz="2200" dirty="0" smtClean="0"/>
              <a:t>Active learning software includes diverse academic software to enrich teaching and learning</a:t>
            </a:r>
          </a:p>
          <a:p>
            <a:pPr marL="342900" lvl="1" indent="-342900">
              <a:spcBef>
                <a:spcPts val="0"/>
              </a:spcBef>
              <a:buFont typeface="Wingdings" pitchFamily="2" charset="2"/>
              <a:buChar char="Ø"/>
              <a:tabLst>
                <a:tab pos="288925" algn="l"/>
                <a:tab pos="8175625" algn="l"/>
              </a:tabLst>
            </a:pPr>
            <a:r>
              <a:rPr lang="en-US" sz="2200" dirty="0" smtClean="0"/>
              <a:t>Productivity software can be repurposed from teacher tasks to active learning</a:t>
            </a:r>
          </a:p>
          <a:p>
            <a:pPr marL="1219200" lvl="2" indent="-342900">
              <a:spcBef>
                <a:spcPts val="0"/>
              </a:spcBef>
              <a:buFont typeface="Wingdings" pitchFamily="2" charset="2"/>
              <a:buChar char="§"/>
              <a:tabLst>
                <a:tab pos="288925" algn="l"/>
                <a:tab pos="8175625" algn="l"/>
              </a:tabLst>
            </a:pPr>
            <a:r>
              <a:rPr lang="en-US" sz="2200" b="1" dirty="0" smtClean="0">
                <a:solidFill>
                  <a:schemeClr val="tx2"/>
                </a:solidFill>
              </a:rPr>
              <a:t>Word processing can be used for group editing of essays, teaching grammar, teach outlining</a:t>
            </a:r>
          </a:p>
          <a:p>
            <a:pPr marL="1219200" lvl="2" indent="-342900">
              <a:spcBef>
                <a:spcPts val="0"/>
              </a:spcBef>
              <a:buFont typeface="Wingdings" pitchFamily="2" charset="2"/>
              <a:buChar char="§"/>
              <a:tabLst>
                <a:tab pos="288925" algn="l"/>
                <a:tab pos="8175625" algn="l"/>
              </a:tabLst>
            </a:pPr>
            <a:r>
              <a:rPr lang="en-US" sz="2200" b="1" dirty="0" smtClean="0">
                <a:solidFill>
                  <a:schemeClr val="tx2"/>
                </a:solidFill>
              </a:rPr>
              <a:t>Spreadsheets can be used to demonstrate order of operations and teach equations </a:t>
            </a:r>
          </a:p>
          <a:p>
            <a:pPr marL="1219200" lvl="2" indent="-342900">
              <a:spcBef>
                <a:spcPts val="0"/>
              </a:spcBef>
              <a:buFont typeface="Wingdings" pitchFamily="2" charset="2"/>
              <a:buChar char="§"/>
              <a:tabLst>
                <a:tab pos="288925" algn="l"/>
                <a:tab pos="8175625" algn="l"/>
              </a:tabLst>
            </a:pPr>
            <a:r>
              <a:rPr lang="en-US" sz="2200" b="1" dirty="0" smtClean="0">
                <a:solidFill>
                  <a:schemeClr val="tx2"/>
                </a:solidFill>
              </a:rPr>
              <a:t>Database software can demonstrate Boolean logic and sorting</a:t>
            </a:r>
          </a:p>
          <a:p>
            <a:pPr marL="1219200" lvl="2" indent="-342900">
              <a:spcBef>
                <a:spcPts val="0"/>
              </a:spcBef>
              <a:buFont typeface="Wingdings" pitchFamily="2" charset="2"/>
              <a:buChar char="§"/>
              <a:tabLst>
                <a:tab pos="288925" algn="l"/>
                <a:tab pos="8175625" algn="l"/>
              </a:tabLst>
            </a:pPr>
            <a:r>
              <a:rPr lang="en-US" sz="2200" b="1" dirty="0" smtClean="0">
                <a:solidFill>
                  <a:schemeClr val="tx2"/>
                </a:solidFill>
              </a:rPr>
              <a:t>Presentation software can create flashcards, hyperlinked tutorials or support student reports</a:t>
            </a:r>
            <a:endParaRPr lang="en-US" b="1" dirty="0">
              <a:solidFill>
                <a:schemeClr val="tx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Repurposing Software for Learning</a:t>
            </a:r>
          </a:p>
          <a:p>
            <a:pPr marL="342900" lvl="1" indent="-342900">
              <a:spcBef>
                <a:spcPts val="0"/>
              </a:spcBef>
              <a:buFont typeface="Wingdings" pitchFamily="2" charset="2"/>
              <a:buChar char="Ø"/>
              <a:tabLst>
                <a:tab pos="288925" algn="l"/>
                <a:tab pos="8175625" algn="l"/>
              </a:tabLst>
            </a:pPr>
            <a:r>
              <a:rPr lang="en-US" sz="2200" dirty="0" smtClean="0"/>
              <a:t>Desktop publishing software is creates pages or text and graphics in a professional layout </a:t>
            </a:r>
          </a:p>
          <a:p>
            <a:pPr marL="1219200" lvl="2" indent="-342900">
              <a:spcBef>
                <a:spcPts val="0"/>
              </a:spcBef>
              <a:buFont typeface="Wingdings" pitchFamily="2" charset="2"/>
              <a:buChar char="§"/>
              <a:tabLst>
                <a:tab pos="288925" algn="l"/>
                <a:tab pos="8175625" algn="l"/>
              </a:tabLst>
            </a:pPr>
            <a:r>
              <a:rPr lang="en-US" sz="2200" dirty="0" smtClean="0"/>
              <a:t>Can be used for creation of collaborative story, documenting a class field trip, or creating a class newsletter</a:t>
            </a:r>
          </a:p>
          <a:p>
            <a:pPr marL="342900" lvl="1" indent="-342900">
              <a:spcBef>
                <a:spcPts val="0"/>
              </a:spcBef>
              <a:buFont typeface="Wingdings" pitchFamily="2" charset="2"/>
              <a:buChar char="Ø"/>
              <a:tabLst>
                <a:tab pos="288925" algn="l"/>
                <a:tab pos="8175625" algn="l"/>
              </a:tabLst>
            </a:pPr>
            <a:r>
              <a:rPr lang="en-US" sz="2200" dirty="0" smtClean="0"/>
              <a:t>Graphics Software includes illustration and draw</a:t>
            </a:r>
          </a:p>
          <a:p>
            <a:pPr marL="1219200" lvl="2" indent="-342900">
              <a:spcBef>
                <a:spcPts val="0"/>
              </a:spcBef>
              <a:buFont typeface="Wingdings" pitchFamily="2" charset="2"/>
              <a:buChar char="§"/>
              <a:tabLst>
                <a:tab pos="288925" algn="l"/>
                <a:tab pos="8175625" algn="l"/>
              </a:tabLst>
            </a:pPr>
            <a:r>
              <a:rPr lang="en-US" sz="2200" dirty="0" smtClean="0"/>
              <a:t>Used to create graphics, 3D and animation</a:t>
            </a:r>
          </a:p>
          <a:p>
            <a:pPr marL="1219200" lvl="2" indent="-342900">
              <a:spcBef>
                <a:spcPts val="0"/>
              </a:spcBef>
              <a:buFont typeface="Wingdings" pitchFamily="2" charset="2"/>
              <a:buChar char="§"/>
              <a:tabLst>
                <a:tab pos="288925" algn="l"/>
                <a:tab pos="8175625" algn="l"/>
              </a:tabLst>
            </a:pPr>
            <a:r>
              <a:rPr lang="en-US" sz="2200" dirty="0" smtClean="0"/>
              <a:t>Can be use to enhance active learning through illustrations, annotation, and creation of 3D and animated content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Repurposing Software for Learning</a:t>
            </a:r>
          </a:p>
          <a:p>
            <a:pPr marL="342900" lvl="1" indent="-342900">
              <a:spcBef>
                <a:spcPts val="0"/>
              </a:spcBef>
              <a:buFont typeface="Wingdings" pitchFamily="2" charset="2"/>
              <a:buChar char="Ø"/>
              <a:tabLst>
                <a:tab pos="288925" algn="l"/>
                <a:tab pos="8175625" algn="l"/>
              </a:tabLst>
            </a:pPr>
            <a:r>
              <a:rPr lang="en-US" sz="2200" dirty="0" smtClean="0"/>
              <a:t>Draw and Illustration programs support active learning</a:t>
            </a:r>
          </a:p>
          <a:p>
            <a:pPr marL="342900" lvl="1" indent="-342900">
              <a:spcBef>
                <a:spcPts val="0"/>
              </a:spcBef>
              <a:buFont typeface="Wingdings" pitchFamily="2" charset="2"/>
              <a:buChar char="Ø"/>
              <a:tabLst>
                <a:tab pos="288925" algn="l"/>
                <a:tab pos="8175625" algn="l"/>
              </a:tabLst>
            </a:pPr>
            <a:r>
              <a:rPr lang="en-US" sz="2200" dirty="0" smtClean="0"/>
              <a:t>Draw programs</a:t>
            </a:r>
          </a:p>
          <a:p>
            <a:pPr marL="1219200" lvl="2" indent="-342900">
              <a:spcBef>
                <a:spcPts val="0"/>
              </a:spcBef>
              <a:buFont typeface="Wingdings" pitchFamily="2" charset="2"/>
              <a:buChar char="§"/>
              <a:tabLst>
                <a:tab pos="288925" algn="l"/>
                <a:tab pos="8175625" algn="l"/>
              </a:tabLst>
            </a:pPr>
            <a:r>
              <a:rPr lang="en-US" sz="2200" dirty="0" smtClean="0"/>
              <a:t>Create images by layering objects</a:t>
            </a:r>
          </a:p>
          <a:p>
            <a:pPr marL="1219200" lvl="2" indent="-342900">
              <a:spcBef>
                <a:spcPts val="0"/>
              </a:spcBef>
              <a:buFont typeface="Wingdings" pitchFamily="2" charset="2"/>
              <a:buChar char="§"/>
              <a:tabLst>
                <a:tab pos="288925" algn="l"/>
                <a:tab pos="8175625" algn="l"/>
              </a:tabLst>
            </a:pPr>
            <a:r>
              <a:rPr lang="en-US" sz="2200" dirty="0" smtClean="0"/>
              <a:t>Easy and quick to use to create final image</a:t>
            </a:r>
          </a:p>
          <a:p>
            <a:pPr marL="342900" lvl="1" indent="-342900">
              <a:spcBef>
                <a:spcPts val="0"/>
              </a:spcBef>
              <a:buFont typeface="Wingdings" pitchFamily="2" charset="2"/>
              <a:buChar char="Ø"/>
              <a:tabLst>
                <a:tab pos="288925" algn="l"/>
                <a:tab pos="8175625" algn="l"/>
              </a:tabLst>
            </a:pPr>
            <a:r>
              <a:rPr lang="en-US" sz="2200" dirty="0" smtClean="0"/>
              <a:t>Paint programs</a:t>
            </a:r>
          </a:p>
          <a:p>
            <a:pPr marL="1219200" lvl="2" indent="-342900">
              <a:spcBef>
                <a:spcPts val="0"/>
              </a:spcBef>
              <a:buFont typeface="Wingdings" pitchFamily="2" charset="2"/>
              <a:buChar char="§"/>
              <a:tabLst>
                <a:tab pos="288925" algn="l"/>
                <a:tab pos="8175625" algn="l"/>
              </a:tabLst>
            </a:pPr>
            <a:r>
              <a:rPr lang="en-US" sz="2200" dirty="0" smtClean="0"/>
              <a:t>Create images using tools (virtual brushes, pencils, pens, etc)</a:t>
            </a:r>
          </a:p>
          <a:p>
            <a:pPr marL="1219200" lvl="2" indent="-342900">
              <a:spcBef>
                <a:spcPts val="0"/>
              </a:spcBef>
              <a:buFont typeface="Wingdings" pitchFamily="2" charset="2"/>
              <a:buChar char="§"/>
              <a:tabLst>
                <a:tab pos="288925" algn="l"/>
                <a:tab pos="8175625" algn="l"/>
              </a:tabLst>
            </a:pPr>
            <a:r>
              <a:rPr lang="en-US" sz="2200" dirty="0" smtClean="0"/>
              <a:t>May be more difficult but final images more elaborate</a:t>
            </a:r>
          </a:p>
          <a:p>
            <a:pPr marL="342900" lvl="1" indent="-342900">
              <a:spcBef>
                <a:spcPts val="0"/>
              </a:spcBef>
              <a:buFont typeface="Wingdings" pitchFamily="2" charset="2"/>
              <a:buChar char="Ø"/>
              <a:tabLst>
                <a:tab pos="288925" algn="l"/>
                <a:tab pos="8175625" algn="l"/>
              </a:tabLst>
            </a:pPr>
            <a:r>
              <a:rPr lang="en-US" sz="2200" dirty="0" smtClean="0"/>
              <a:t>Both types can add and annotate valuable illustrations and enhancement to teaching and learning materials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Repurposing Software for Learning</a:t>
            </a:r>
          </a:p>
          <a:p>
            <a:pPr marL="342900" lvl="1" indent="-342900">
              <a:spcBef>
                <a:spcPts val="0"/>
              </a:spcBef>
              <a:buFont typeface="Wingdings" pitchFamily="2" charset="2"/>
              <a:buChar char="Ø"/>
              <a:tabLst>
                <a:tab pos="288925" algn="l"/>
                <a:tab pos="8175625" algn="l"/>
              </a:tabLst>
            </a:pPr>
            <a:r>
              <a:rPr lang="en-US" sz="2200" dirty="0" smtClean="0"/>
              <a:t>Animation and 3D programs further enhance illustration</a:t>
            </a:r>
          </a:p>
          <a:p>
            <a:pPr marL="342900" lvl="1" indent="-342900">
              <a:spcBef>
                <a:spcPts val="0"/>
              </a:spcBef>
              <a:buFont typeface="Wingdings" pitchFamily="2" charset="2"/>
              <a:buChar char="Ø"/>
              <a:tabLst>
                <a:tab pos="288925" algn="l"/>
                <a:tab pos="8175625" algn="l"/>
              </a:tabLst>
            </a:pPr>
            <a:r>
              <a:rPr lang="en-US" sz="2200" dirty="0" smtClean="0"/>
              <a:t>Animation programs</a:t>
            </a:r>
          </a:p>
          <a:p>
            <a:pPr marL="1219200" lvl="2" indent="-342900">
              <a:spcBef>
                <a:spcPts val="0"/>
              </a:spcBef>
              <a:buFont typeface="Wingdings" pitchFamily="2" charset="2"/>
              <a:buChar char="§"/>
              <a:tabLst>
                <a:tab pos="288925" algn="l"/>
                <a:tab pos="8175625" algn="l"/>
              </a:tabLst>
            </a:pPr>
            <a:r>
              <a:rPr lang="en-US" sz="2200" dirty="0" smtClean="0"/>
              <a:t>Create moving images by playing back a series of still images</a:t>
            </a:r>
          </a:p>
          <a:p>
            <a:pPr marL="1219200" lvl="2" indent="-342900">
              <a:spcBef>
                <a:spcPts val="0"/>
              </a:spcBef>
              <a:buFont typeface="Wingdings" pitchFamily="2" charset="2"/>
              <a:buChar char="§"/>
              <a:tabLst>
                <a:tab pos="288925" algn="l"/>
                <a:tab pos="8175625" algn="l"/>
              </a:tabLst>
            </a:pPr>
            <a:r>
              <a:rPr lang="en-US" sz="2200" dirty="0" smtClean="0"/>
              <a:t>Requires story boarding and planning, useful for critical thinking</a:t>
            </a:r>
          </a:p>
          <a:p>
            <a:pPr marL="1219200" lvl="2" indent="-342900">
              <a:spcBef>
                <a:spcPts val="0"/>
              </a:spcBef>
              <a:buFont typeface="Wingdings" pitchFamily="2" charset="2"/>
              <a:buChar char="§"/>
              <a:tabLst>
                <a:tab pos="288925" algn="l"/>
                <a:tab pos="8175625" algn="l"/>
              </a:tabLst>
            </a:pPr>
            <a:r>
              <a:rPr lang="en-US" sz="2200" dirty="0" smtClean="0"/>
              <a:t>Typically saved as gif images for sharing</a:t>
            </a:r>
          </a:p>
          <a:p>
            <a:pPr marL="342900" lvl="1" indent="-342900">
              <a:spcBef>
                <a:spcPts val="0"/>
              </a:spcBef>
              <a:buFont typeface="Wingdings" pitchFamily="2" charset="2"/>
              <a:buChar char="Ø"/>
              <a:tabLst>
                <a:tab pos="288925" algn="l"/>
                <a:tab pos="8175625" algn="l"/>
              </a:tabLst>
            </a:pPr>
            <a:r>
              <a:rPr lang="en-US" sz="2200" dirty="0" smtClean="0"/>
              <a:t>3D programs</a:t>
            </a:r>
          </a:p>
          <a:p>
            <a:pPr marL="1219200" lvl="2" indent="-342900">
              <a:spcBef>
                <a:spcPts val="0"/>
              </a:spcBef>
              <a:buFont typeface="Wingdings" pitchFamily="2" charset="2"/>
              <a:buChar char="§"/>
              <a:tabLst>
                <a:tab pos="288925" algn="l"/>
                <a:tab pos="8175625" algn="l"/>
              </a:tabLst>
            </a:pPr>
            <a:r>
              <a:rPr lang="en-US" sz="2200" dirty="0" smtClean="0"/>
              <a:t>Illustrate images with depth and may be rotated</a:t>
            </a:r>
          </a:p>
          <a:p>
            <a:pPr marL="1219200" lvl="2" indent="-342900">
              <a:spcBef>
                <a:spcPts val="0"/>
              </a:spcBef>
              <a:buFont typeface="Wingdings" pitchFamily="2" charset="2"/>
              <a:buChar char="§"/>
              <a:tabLst>
                <a:tab pos="288925" algn="l"/>
                <a:tab pos="8175625" algn="l"/>
              </a:tabLst>
            </a:pPr>
            <a:r>
              <a:rPr lang="en-US" sz="2200" dirty="0" smtClean="0"/>
              <a:t>Used to create CGI (computer generated imagery) and virtual worlds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Repurposing Software for Learning</a:t>
            </a:r>
          </a:p>
          <a:p>
            <a:pPr marL="342900" lvl="1" indent="-342900">
              <a:spcBef>
                <a:spcPts val="0"/>
              </a:spcBef>
              <a:buFont typeface="Wingdings" pitchFamily="2" charset="2"/>
              <a:buChar char="Ø"/>
              <a:tabLst>
                <a:tab pos="288925" algn="l"/>
                <a:tab pos="8175625" algn="l"/>
              </a:tabLst>
            </a:pPr>
            <a:r>
              <a:rPr lang="en-US" sz="2200" dirty="0" smtClean="0"/>
              <a:t>Imaging software coverts or alters digital images</a:t>
            </a:r>
          </a:p>
          <a:p>
            <a:pPr marL="342900" lvl="1" indent="-342900">
              <a:spcBef>
                <a:spcPts val="0"/>
              </a:spcBef>
              <a:buFont typeface="Wingdings" pitchFamily="2" charset="2"/>
              <a:buChar char="Ø"/>
              <a:tabLst>
                <a:tab pos="288925" algn="l"/>
                <a:tab pos="8175625" algn="l"/>
              </a:tabLst>
            </a:pPr>
            <a:r>
              <a:rPr lang="en-US" sz="2200" dirty="0" smtClean="0"/>
              <a:t>Imaging software </a:t>
            </a:r>
          </a:p>
          <a:p>
            <a:pPr marL="1219200" lvl="2" indent="-342900">
              <a:spcBef>
                <a:spcPts val="0"/>
              </a:spcBef>
              <a:buFont typeface="Wingdings" pitchFamily="2" charset="2"/>
              <a:buChar char="§"/>
              <a:tabLst>
                <a:tab pos="288925" algn="l"/>
                <a:tab pos="8175625" algn="l"/>
              </a:tabLst>
            </a:pPr>
            <a:r>
              <a:rPr lang="en-US" sz="2200" dirty="0" smtClean="0"/>
              <a:t>Can be stand-alone, online, or packaged with hardware</a:t>
            </a:r>
          </a:p>
          <a:p>
            <a:pPr marL="1219200" lvl="2" indent="-342900">
              <a:spcBef>
                <a:spcPts val="0"/>
              </a:spcBef>
              <a:buFont typeface="Wingdings" pitchFamily="2" charset="2"/>
              <a:buChar char="§"/>
              <a:tabLst>
                <a:tab pos="288925" algn="l"/>
                <a:tab pos="8175625" algn="l"/>
              </a:tabLst>
            </a:pPr>
            <a:r>
              <a:rPr lang="en-US" sz="2200" dirty="0" smtClean="0"/>
              <a:t>Scanner imaging software enhances a scanner’s capabilities including OCR</a:t>
            </a:r>
          </a:p>
          <a:p>
            <a:pPr marL="1219200" lvl="2" indent="-342900">
              <a:spcBef>
                <a:spcPts val="0"/>
              </a:spcBef>
              <a:buFont typeface="Wingdings" pitchFamily="2" charset="2"/>
              <a:buChar char="§"/>
              <a:tabLst>
                <a:tab pos="288925" algn="l"/>
                <a:tab pos="8175625" algn="l"/>
              </a:tabLst>
            </a:pPr>
            <a:r>
              <a:rPr lang="en-US" sz="2200" dirty="0" smtClean="0"/>
              <a:t>Photo editing software modifies, corrects, and enhances digital images</a:t>
            </a:r>
          </a:p>
          <a:p>
            <a:pPr marL="1219200" lvl="2" indent="-342900">
              <a:spcBef>
                <a:spcPts val="0"/>
              </a:spcBef>
              <a:buFont typeface="Wingdings" pitchFamily="2" charset="2"/>
              <a:buChar char="§"/>
              <a:tabLst>
                <a:tab pos="288925" algn="l"/>
                <a:tab pos="8175625" algn="l"/>
              </a:tabLst>
            </a:pPr>
            <a:r>
              <a:rPr lang="en-US" sz="2200" dirty="0" smtClean="0"/>
              <a:t>Special effects imaging software lets you morph images or add unusual effects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Repurposing Software for Learning</a:t>
            </a:r>
          </a:p>
          <a:p>
            <a:pPr marL="342900" lvl="1" indent="-342900">
              <a:spcBef>
                <a:spcPts val="0"/>
              </a:spcBef>
              <a:buFont typeface="Wingdings" pitchFamily="2" charset="2"/>
              <a:buChar char="Ø"/>
              <a:tabLst>
                <a:tab pos="288925" algn="l"/>
                <a:tab pos="8175625" algn="l"/>
              </a:tabLst>
            </a:pPr>
            <a:r>
              <a:rPr lang="en-US" sz="2200" dirty="0" smtClean="0"/>
              <a:t>Reference software offers digital versions of traditional references such as encyclopedias and dictionaries</a:t>
            </a:r>
          </a:p>
          <a:p>
            <a:pPr marL="342900" lvl="1" indent="-342900">
              <a:spcBef>
                <a:spcPts val="0"/>
              </a:spcBef>
              <a:buFont typeface="Wingdings" pitchFamily="2" charset="2"/>
              <a:buChar char="Ø"/>
              <a:tabLst>
                <a:tab pos="288925" algn="l"/>
                <a:tab pos="8175625" algn="l"/>
              </a:tabLst>
            </a:pPr>
            <a:r>
              <a:rPr lang="en-US" sz="2200" dirty="0" smtClean="0"/>
              <a:t>Reference software </a:t>
            </a:r>
          </a:p>
          <a:p>
            <a:pPr marL="1219200" lvl="2" indent="-342900">
              <a:spcBef>
                <a:spcPts val="0"/>
              </a:spcBef>
              <a:buFont typeface="Wingdings" pitchFamily="2" charset="2"/>
              <a:buChar char="§"/>
              <a:tabLst>
                <a:tab pos="288925" algn="l"/>
                <a:tab pos="8175625" algn="l"/>
              </a:tabLst>
            </a:pPr>
            <a:r>
              <a:rPr lang="en-US" sz="2200" dirty="0" smtClean="0"/>
              <a:t>Often online shareware or freeware</a:t>
            </a:r>
          </a:p>
          <a:p>
            <a:pPr marL="1219200" lvl="2" indent="-342900">
              <a:spcBef>
                <a:spcPts val="0"/>
              </a:spcBef>
              <a:buFont typeface="Wingdings" pitchFamily="2" charset="2"/>
              <a:buChar char="§"/>
              <a:tabLst>
                <a:tab pos="288925" algn="l"/>
                <a:tab pos="8175625" algn="l"/>
              </a:tabLst>
            </a:pPr>
            <a:r>
              <a:rPr lang="en-US" sz="2200" dirty="0" smtClean="0"/>
              <a:t>Includes interactive, multimedia encyclopedias and atlases</a:t>
            </a:r>
          </a:p>
          <a:p>
            <a:pPr marL="1219200" lvl="2" indent="-342900">
              <a:spcBef>
                <a:spcPts val="0"/>
              </a:spcBef>
              <a:buFont typeface="Wingdings" pitchFamily="2" charset="2"/>
              <a:buChar char="§"/>
              <a:tabLst>
                <a:tab pos="288925" algn="l"/>
                <a:tab pos="8175625" algn="l"/>
              </a:tabLst>
            </a:pPr>
            <a:r>
              <a:rPr lang="en-US" sz="2200" dirty="0" smtClean="0"/>
              <a:t>Also includes thesaurus, dictionaries, and popular quotations</a:t>
            </a:r>
          </a:p>
          <a:p>
            <a:pPr marL="1219200" lvl="2" indent="-342900">
              <a:spcBef>
                <a:spcPts val="0"/>
              </a:spcBef>
              <a:buFont typeface="Wingdings" pitchFamily="2" charset="2"/>
              <a:buChar char="§"/>
              <a:tabLst>
                <a:tab pos="288925" algn="l"/>
                <a:tab pos="8175625" algn="l"/>
              </a:tabLst>
            </a:pPr>
            <a:r>
              <a:rPr lang="en-US" sz="2200" dirty="0" smtClean="0"/>
              <a:t>Very diverse capabilities and quality so it is useful to use a rubric to select the best software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Chapter 8</a:t>
            </a:r>
            <a:r>
              <a:rPr lang="en-US" dirty="0" smtClean="0"/>
              <a:t/>
            </a:r>
            <a:br>
              <a:rPr lang="en-US" dirty="0" smtClean="0"/>
            </a:br>
            <a:r>
              <a:rPr lang="en-US" sz="3200" dirty="0" smtClean="0"/>
              <a:t>Software for Active Learning</a:t>
            </a:r>
            <a:endParaRPr lang="en-US" sz="3200" dirty="0"/>
          </a:p>
        </p:txBody>
      </p:sp>
      <p:sp>
        <p:nvSpPr>
          <p:cNvPr id="3" name="Content Placeholder 2"/>
          <p:cNvSpPr>
            <a:spLocks noGrp="1"/>
          </p:cNvSpPr>
          <p:nvPr>
            <p:ph idx="1"/>
          </p:nvPr>
        </p:nvSpPr>
        <p:spPr/>
        <p:txBody>
          <a:bodyPr/>
          <a:lstStyle/>
          <a:p>
            <a:r>
              <a:rPr lang="en-US" sz="2800" dirty="0" smtClean="0">
                <a:solidFill>
                  <a:srgbClr val="364395"/>
                </a:solidFill>
              </a:rPr>
              <a:t>Academic Software</a:t>
            </a:r>
          </a:p>
          <a:p>
            <a:pPr marL="342900" lvl="1" indent="-342900">
              <a:spcBef>
                <a:spcPts val="0"/>
              </a:spcBef>
              <a:buFont typeface="Wingdings" pitchFamily="2" charset="2"/>
              <a:buChar char="Ø"/>
              <a:tabLst>
                <a:tab pos="288925" algn="l"/>
                <a:tab pos="8175625" algn="l"/>
              </a:tabLst>
            </a:pPr>
            <a:r>
              <a:rPr lang="en-US" sz="2200" dirty="0" smtClean="0"/>
              <a:t>Software designed specifically to promote learning</a:t>
            </a:r>
          </a:p>
          <a:p>
            <a:pPr marL="342900" lvl="1" indent="-342900">
              <a:spcBef>
                <a:spcPts val="0"/>
              </a:spcBef>
              <a:buFont typeface="Wingdings" pitchFamily="2" charset="2"/>
              <a:buChar char="Ø"/>
              <a:tabLst>
                <a:tab pos="288925" algn="l"/>
                <a:tab pos="8175625" algn="l"/>
              </a:tabLst>
            </a:pPr>
            <a:r>
              <a:rPr lang="en-US" sz="2200" dirty="0" smtClean="0"/>
              <a:t>Many types - often online shareware or freeware</a:t>
            </a:r>
          </a:p>
          <a:p>
            <a:pPr marL="342900" lvl="1" indent="-342900">
              <a:spcBef>
                <a:spcPts val="0"/>
              </a:spcBef>
              <a:buFont typeface="Wingdings" pitchFamily="2" charset="2"/>
              <a:buChar char="Ø"/>
              <a:tabLst>
                <a:tab pos="288925" algn="l"/>
                <a:tab pos="8175625" algn="l"/>
              </a:tabLst>
            </a:pPr>
            <a:r>
              <a:rPr lang="en-US" sz="2200" dirty="0" smtClean="0"/>
              <a:t>Tutorials</a:t>
            </a:r>
          </a:p>
          <a:p>
            <a:pPr marL="1219200" lvl="2" indent="-342900">
              <a:spcBef>
                <a:spcPts val="0"/>
              </a:spcBef>
              <a:buFont typeface="Wingdings" pitchFamily="2" charset="2"/>
              <a:buChar char="§"/>
              <a:tabLst>
                <a:tab pos="288925" algn="l"/>
                <a:tab pos="8175625" algn="l"/>
              </a:tabLst>
            </a:pPr>
            <a:r>
              <a:rPr lang="en-US" sz="2200" dirty="0" smtClean="0"/>
              <a:t>Present new content with opportunities for practice and review</a:t>
            </a:r>
          </a:p>
          <a:p>
            <a:pPr marL="1219200" lvl="2" indent="-342900">
              <a:spcBef>
                <a:spcPts val="0"/>
              </a:spcBef>
              <a:buFont typeface="Wingdings" pitchFamily="2" charset="2"/>
              <a:buChar char="§"/>
              <a:tabLst>
                <a:tab pos="288925" algn="l"/>
                <a:tab pos="8175625" algn="l"/>
              </a:tabLst>
            </a:pPr>
            <a:r>
              <a:rPr lang="en-US" sz="2200" dirty="0" smtClean="0"/>
              <a:t>Offers self contained lessons aligned with standards</a:t>
            </a:r>
          </a:p>
          <a:p>
            <a:pPr marL="1219200" lvl="2" indent="-342900">
              <a:spcBef>
                <a:spcPts val="0"/>
              </a:spcBef>
              <a:buFont typeface="Wingdings" pitchFamily="2" charset="2"/>
              <a:buChar char="§"/>
              <a:tabLst>
                <a:tab pos="288925" algn="l"/>
                <a:tab pos="8175625" algn="l"/>
              </a:tabLst>
            </a:pPr>
            <a:r>
              <a:rPr lang="en-US" sz="2200" dirty="0" smtClean="0"/>
              <a:t>Created using systematic instructional design principles</a:t>
            </a:r>
          </a:p>
          <a:p>
            <a:pPr marL="1219200" lvl="2" indent="-342900">
              <a:spcBef>
                <a:spcPts val="0"/>
              </a:spcBef>
              <a:buFont typeface="Wingdings" pitchFamily="2" charset="2"/>
              <a:buChar char="§"/>
              <a:tabLst>
                <a:tab pos="288925" algn="l"/>
                <a:tab pos="8175625" algn="l"/>
              </a:tabLst>
            </a:pPr>
            <a:r>
              <a:rPr lang="en-US" sz="2200" dirty="0" smtClean="0"/>
              <a:t>Usually include multimedia for diverse learning styles</a:t>
            </a:r>
          </a:p>
          <a:p>
            <a:pPr marL="1219200" lvl="2" indent="-342900">
              <a:spcBef>
                <a:spcPts val="0"/>
              </a:spcBef>
              <a:buFont typeface="Wingdings" pitchFamily="2" charset="2"/>
              <a:buChar char="§"/>
              <a:tabLst>
                <a:tab pos="288925" algn="l"/>
                <a:tab pos="8175625" algn="l"/>
              </a:tabLst>
            </a:pPr>
            <a:r>
              <a:rPr lang="en-US" sz="2200" dirty="0" smtClean="0"/>
              <a:t>May have classroom management component to tract progress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arson_Presentation">
  <a:themeElements>
    <a:clrScheme name="Pearson_Presentation 2">
      <a:dk1>
        <a:srgbClr val="000000"/>
      </a:dk1>
      <a:lt1>
        <a:srgbClr val="FBF5EA"/>
      </a:lt1>
      <a:dk2>
        <a:srgbClr val="364395"/>
      </a:dk2>
      <a:lt2>
        <a:srgbClr val="FFFFFF"/>
      </a:lt2>
      <a:accent1>
        <a:srgbClr val="364395"/>
      </a:accent1>
      <a:accent2>
        <a:srgbClr val="5E69AA"/>
      </a:accent2>
      <a:accent3>
        <a:srgbClr val="FDF9F3"/>
      </a:accent3>
      <a:accent4>
        <a:srgbClr val="000000"/>
      </a:accent4>
      <a:accent5>
        <a:srgbClr val="AEB0C8"/>
      </a:accent5>
      <a:accent6>
        <a:srgbClr val="545E9A"/>
      </a:accent6>
      <a:hlink>
        <a:srgbClr val="727BB5"/>
      </a:hlink>
      <a:folHlink>
        <a:srgbClr val="868EBF"/>
      </a:folHlink>
    </a:clrScheme>
    <a:fontScheme name="Pearson_Presentatio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000" b="0" i="0" u="none" strike="noStrike" cap="none" normalizeH="0" baseline="0" smtClean="0">
            <a:ln>
              <a:noFill/>
            </a:ln>
            <a:solidFill>
              <a:schemeClr val="tx1"/>
            </a:solidFill>
            <a:effectLst/>
            <a:latin typeface="Verdana" pitchFamily="6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000" b="0" i="0" u="none" strike="noStrike" cap="none" normalizeH="0" baseline="0" smtClean="0">
            <a:ln>
              <a:noFill/>
            </a:ln>
            <a:solidFill>
              <a:schemeClr val="tx1"/>
            </a:solidFill>
            <a:effectLst/>
            <a:latin typeface="Verdana" pitchFamily="64" charset="0"/>
            <a:cs typeface="Arial" charset="0"/>
          </a:defRPr>
        </a:defPPr>
      </a:lstStyle>
    </a:lnDef>
  </a:objectDefaults>
  <a:extraClrSchemeLst>
    <a:extraClrScheme>
      <a:clrScheme name="Pearson_Presentation 1">
        <a:dk1>
          <a:srgbClr val="000000"/>
        </a:dk1>
        <a:lt1>
          <a:srgbClr val="FBF5EA"/>
        </a:lt1>
        <a:dk2>
          <a:srgbClr val="364395"/>
        </a:dk2>
        <a:lt2>
          <a:srgbClr val="FFFFFF"/>
        </a:lt2>
        <a:accent1>
          <a:srgbClr val="9D1348"/>
        </a:accent1>
        <a:accent2>
          <a:srgbClr val="008B5D"/>
        </a:accent2>
        <a:accent3>
          <a:srgbClr val="FDF9F3"/>
        </a:accent3>
        <a:accent4>
          <a:srgbClr val="000000"/>
        </a:accent4>
        <a:accent5>
          <a:srgbClr val="CCAAB1"/>
        </a:accent5>
        <a:accent6>
          <a:srgbClr val="007D53"/>
        </a:accent6>
        <a:hlink>
          <a:srgbClr val="364395"/>
        </a:hlink>
        <a:folHlink>
          <a:srgbClr val="ED6B06"/>
        </a:folHlink>
      </a:clrScheme>
      <a:clrMap bg1="lt1" tx1="dk1" bg2="lt2" tx2="dk2" accent1="accent1" accent2="accent2" accent3="accent3" accent4="accent4" accent5="accent5" accent6="accent6" hlink="hlink" folHlink="folHlink"/>
    </a:extraClrScheme>
    <a:extraClrScheme>
      <a:clrScheme name="Pearson_Presentation 2">
        <a:dk1>
          <a:srgbClr val="000000"/>
        </a:dk1>
        <a:lt1>
          <a:srgbClr val="FBF5EA"/>
        </a:lt1>
        <a:dk2>
          <a:srgbClr val="364395"/>
        </a:dk2>
        <a:lt2>
          <a:srgbClr val="FFFFFF"/>
        </a:lt2>
        <a:accent1>
          <a:srgbClr val="364395"/>
        </a:accent1>
        <a:accent2>
          <a:srgbClr val="5E69AA"/>
        </a:accent2>
        <a:accent3>
          <a:srgbClr val="FDF9F3"/>
        </a:accent3>
        <a:accent4>
          <a:srgbClr val="000000"/>
        </a:accent4>
        <a:accent5>
          <a:srgbClr val="AEB0C8"/>
        </a:accent5>
        <a:accent6>
          <a:srgbClr val="545E9A"/>
        </a:accent6>
        <a:hlink>
          <a:srgbClr val="727BB5"/>
        </a:hlink>
        <a:folHlink>
          <a:srgbClr val="868EB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Pearson_blue</Template>
  <TotalTime>11248</TotalTime>
  <Words>1291</Words>
  <Application>Microsoft Office PowerPoint</Application>
  <PresentationFormat>A4 Paper (210x297 mm)</PresentationFormat>
  <Paragraphs>173</Paragraphs>
  <Slides>22</Slides>
  <Notes>0</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22</vt:i4>
      </vt:variant>
    </vt:vector>
  </HeadingPairs>
  <TitlesOfParts>
    <vt:vector size="34" baseType="lpstr">
      <vt:lpstr>Arial</vt:lpstr>
      <vt:lpstr>Calibri</vt:lpstr>
      <vt:lpstr>Courier New</vt:lpstr>
      <vt:lpstr>Tahoma</vt:lpstr>
      <vt:lpstr>Verdana</vt:lpstr>
      <vt:lpstr>Wingdings</vt:lpstr>
      <vt:lpstr>Pearson_Presentation</vt:lpstr>
      <vt:lpstr>4_Custom Design</vt:lpstr>
      <vt:lpstr>3_Custom Design</vt:lpstr>
      <vt:lpstr>2_Custom Design</vt:lpstr>
      <vt:lpstr>Custom Design</vt:lpstr>
      <vt:lpstr>1_Custom Design</vt:lpstr>
      <vt:lpstr>Teaching and Learning with Technology</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lpstr>Chapter 8 Software for Active Learning</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rosimerr</dc:creator>
  <dc:description>Built by: www.mediasterling.com</dc:description>
  <cp:lastModifiedBy>Ginger McKinney</cp:lastModifiedBy>
  <cp:revision>691</cp:revision>
  <dcterms:created xsi:type="dcterms:W3CDTF">2010-11-30T15:25:05Z</dcterms:created>
  <dcterms:modified xsi:type="dcterms:W3CDTF">2015-05-01T12:04:37Z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_version">
    <vt:lpwstr>v1.0.1</vt:lpwstr>
  </property>
</Properties>
</file>